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363" r:id="rId3"/>
    <p:sldId id="368" r:id="rId4"/>
    <p:sldId id="369" r:id="rId5"/>
    <p:sldId id="370" r:id="rId6"/>
    <p:sldId id="371" r:id="rId7"/>
    <p:sldId id="372" r:id="rId8"/>
    <p:sldId id="419" r:id="rId9"/>
    <p:sldId id="420" r:id="rId10"/>
    <p:sldId id="422" r:id="rId11"/>
    <p:sldId id="423" r:id="rId12"/>
    <p:sldId id="432" r:id="rId13"/>
    <p:sldId id="433" r:id="rId14"/>
    <p:sldId id="377" r:id="rId15"/>
    <p:sldId id="380" r:id="rId16"/>
    <p:sldId id="338" r:id="rId17"/>
    <p:sldId id="444" r:id="rId18"/>
    <p:sldId id="446" r:id="rId19"/>
    <p:sldId id="445" r:id="rId20"/>
    <p:sldId id="447" r:id="rId21"/>
    <p:sldId id="449" r:id="rId22"/>
    <p:sldId id="343" r:id="rId23"/>
    <p:sldId id="381" r:id="rId24"/>
    <p:sldId id="394" r:id="rId25"/>
    <p:sldId id="382" r:id="rId26"/>
    <p:sldId id="395" r:id="rId27"/>
    <p:sldId id="396" r:id="rId28"/>
    <p:sldId id="397" r:id="rId29"/>
    <p:sldId id="398" r:id="rId30"/>
    <p:sldId id="399" r:id="rId31"/>
    <p:sldId id="401" r:id="rId32"/>
    <p:sldId id="407" r:id="rId33"/>
    <p:sldId id="402" r:id="rId34"/>
    <p:sldId id="431" r:id="rId35"/>
    <p:sldId id="385" r:id="rId36"/>
    <p:sldId id="450" r:id="rId37"/>
    <p:sldId id="360" r:id="rId38"/>
    <p:sldId id="293"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603A"/>
    <a:srgbClr val="F6862A"/>
    <a:srgbClr val="F57E1B"/>
    <a:srgbClr val="4CABAA"/>
    <a:srgbClr val="D6A300"/>
    <a:srgbClr val="F1C72B"/>
    <a:srgbClr val="A9998F"/>
    <a:srgbClr val="FCF9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386" autoAdjust="0"/>
    <p:restoredTop sz="93663" autoAdjust="0"/>
  </p:normalViewPr>
  <p:slideViewPr>
    <p:cSldViewPr>
      <p:cViewPr>
        <p:scale>
          <a:sx n="120" d="100"/>
          <a:sy n="120" d="100"/>
        </p:scale>
        <p:origin x="3880" y="86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F0D0159-0463-4457-BA5E-35F1CBFC0643}" type="datetimeFigureOut">
              <a:rPr lang="en-GB" smtClean="0"/>
              <a:t>05/12/2016</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398FBF1-13C4-4343-83DD-C927DF31F5B3}" type="slidenum">
              <a:rPr lang="en-GB" smtClean="0"/>
              <a:t>‹#›</a:t>
            </a:fld>
            <a:endParaRPr lang="en-GB"/>
          </a:p>
        </p:txBody>
      </p:sp>
    </p:spTree>
    <p:extLst>
      <p:ext uri="{BB962C8B-B14F-4D97-AF65-F5344CB8AC3E}">
        <p14:creationId xmlns:p14="http://schemas.microsoft.com/office/powerpoint/2010/main" val="3975205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98FBF1-13C4-4343-83DD-C927DF31F5B3}" type="slidenum">
              <a:rPr lang="en-GB" smtClean="0"/>
              <a:t>3</a:t>
            </a:fld>
            <a:endParaRPr lang="en-GB"/>
          </a:p>
        </p:txBody>
      </p:sp>
    </p:spTree>
    <p:extLst>
      <p:ext uri="{BB962C8B-B14F-4D97-AF65-F5344CB8AC3E}">
        <p14:creationId xmlns:p14="http://schemas.microsoft.com/office/powerpoint/2010/main" val="3717659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Separate slide</a:t>
            </a:r>
            <a:r>
              <a:rPr lang="en-US" baseline="0" dirty="0" smtClean="0"/>
              <a:t> </a:t>
            </a:r>
            <a:r>
              <a:rPr lang="en-US" baseline="0" smtClean="0"/>
              <a:t>on metadata only records</a:t>
            </a:r>
            <a:endParaRPr lang="en-US"/>
          </a:p>
        </p:txBody>
      </p:sp>
      <p:sp>
        <p:nvSpPr>
          <p:cNvPr id="4" name="Slide Number Placeholder 3"/>
          <p:cNvSpPr>
            <a:spLocks noGrp="1"/>
          </p:cNvSpPr>
          <p:nvPr>
            <p:ph type="sldNum" sz="quarter" idx="10"/>
          </p:nvPr>
        </p:nvSpPr>
        <p:spPr/>
        <p:txBody>
          <a:bodyPr/>
          <a:lstStyle/>
          <a:p>
            <a:fld id="{D398FBF1-13C4-4343-83DD-C927DF31F5B3}" type="slidenum">
              <a:rPr lang="en-GB" smtClean="0"/>
              <a:t>31</a:t>
            </a:fld>
            <a:endParaRPr lang="en-GB"/>
          </a:p>
        </p:txBody>
      </p:sp>
    </p:spTree>
    <p:extLst>
      <p:ext uri="{BB962C8B-B14F-4D97-AF65-F5344CB8AC3E}">
        <p14:creationId xmlns:p14="http://schemas.microsoft.com/office/powerpoint/2010/main" val="9280153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98FBF1-13C4-4343-83DD-C927DF31F5B3}" type="slidenum">
              <a:rPr lang="en-GB" smtClean="0"/>
              <a:t>32</a:t>
            </a:fld>
            <a:endParaRPr lang="en-GB"/>
          </a:p>
        </p:txBody>
      </p:sp>
    </p:spTree>
    <p:extLst>
      <p:ext uri="{BB962C8B-B14F-4D97-AF65-F5344CB8AC3E}">
        <p14:creationId xmlns:p14="http://schemas.microsoft.com/office/powerpoint/2010/main" val="1022195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 with better </a:t>
            </a:r>
            <a:r>
              <a:rPr lang="en-US" dirty="0" err="1" smtClean="0"/>
              <a:t>eg</a:t>
            </a:r>
            <a:endParaRPr lang="en-US" dirty="0"/>
          </a:p>
        </p:txBody>
      </p:sp>
      <p:sp>
        <p:nvSpPr>
          <p:cNvPr id="4" name="Slide Number Placeholder 3"/>
          <p:cNvSpPr>
            <a:spLocks noGrp="1"/>
          </p:cNvSpPr>
          <p:nvPr>
            <p:ph type="sldNum" sz="quarter" idx="10"/>
          </p:nvPr>
        </p:nvSpPr>
        <p:spPr/>
        <p:txBody>
          <a:bodyPr/>
          <a:lstStyle/>
          <a:p>
            <a:fld id="{D398FBF1-13C4-4343-83DD-C927DF31F5B3}" type="slidenum">
              <a:rPr lang="en-GB" smtClean="0"/>
              <a:t>33</a:t>
            </a:fld>
            <a:endParaRPr lang="en-GB"/>
          </a:p>
        </p:txBody>
      </p:sp>
    </p:spTree>
    <p:extLst>
      <p:ext uri="{BB962C8B-B14F-4D97-AF65-F5344CB8AC3E}">
        <p14:creationId xmlns:p14="http://schemas.microsoft.com/office/powerpoint/2010/main" val="2025129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a:t>
            </a:r>
            <a:endParaRPr lang="en-US" dirty="0"/>
          </a:p>
        </p:txBody>
      </p:sp>
      <p:sp>
        <p:nvSpPr>
          <p:cNvPr id="4" name="Slide Number Placeholder 3"/>
          <p:cNvSpPr>
            <a:spLocks noGrp="1"/>
          </p:cNvSpPr>
          <p:nvPr>
            <p:ph type="sldNum" sz="quarter" idx="10"/>
          </p:nvPr>
        </p:nvSpPr>
        <p:spPr/>
        <p:txBody>
          <a:bodyPr/>
          <a:lstStyle/>
          <a:p>
            <a:fld id="{D398FBF1-13C4-4343-83DD-C927DF31F5B3}" type="slidenum">
              <a:rPr lang="en-GB" smtClean="0"/>
              <a:t>35</a:t>
            </a:fld>
            <a:endParaRPr lang="en-GB"/>
          </a:p>
        </p:txBody>
      </p:sp>
    </p:spTree>
    <p:extLst>
      <p:ext uri="{BB962C8B-B14F-4D97-AF65-F5344CB8AC3E}">
        <p14:creationId xmlns:p14="http://schemas.microsoft.com/office/powerpoint/2010/main" val="1357296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OA slides here</a:t>
            </a:r>
            <a:endParaRPr lang="en-US" dirty="0"/>
          </a:p>
        </p:txBody>
      </p:sp>
      <p:sp>
        <p:nvSpPr>
          <p:cNvPr id="4" name="Slide Number Placeholder 3"/>
          <p:cNvSpPr>
            <a:spLocks noGrp="1"/>
          </p:cNvSpPr>
          <p:nvPr>
            <p:ph type="sldNum" sz="quarter" idx="10"/>
          </p:nvPr>
        </p:nvSpPr>
        <p:spPr/>
        <p:txBody>
          <a:bodyPr/>
          <a:lstStyle/>
          <a:p>
            <a:fld id="{D398FBF1-13C4-4343-83DD-C927DF31F5B3}" type="slidenum">
              <a:rPr lang="en-GB" smtClean="0"/>
              <a:t>4</a:t>
            </a:fld>
            <a:endParaRPr lang="en-GB"/>
          </a:p>
        </p:txBody>
      </p:sp>
    </p:spTree>
    <p:extLst>
      <p:ext uri="{BB962C8B-B14F-4D97-AF65-F5344CB8AC3E}">
        <p14:creationId xmlns:p14="http://schemas.microsoft.com/office/powerpoint/2010/main" val="1751776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Falsified data</a:t>
            </a:r>
            <a:endParaRPr lang="en-GB" dirty="0"/>
          </a:p>
        </p:txBody>
      </p:sp>
      <p:sp>
        <p:nvSpPr>
          <p:cNvPr id="4" name="Slide Number Placeholder 3"/>
          <p:cNvSpPr>
            <a:spLocks noGrp="1"/>
          </p:cNvSpPr>
          <p:nvPr>
            <p:ph type="sldNum" sz="quarter" idx="10"/>
          </p:nvPr>
        </p:nvSpPr>
        <p:spPr/>
        <p:txBody>
          <a:bodyPr/>
          <a:lstStyle/>
          <a:p>
            <a:fld id="{D398FBF1-13C4-4343-83DD-C927DF31F5B3}" type="slidenum">
              <a:rPr lang="en-GB" smtClean="0"/>
              <a:t>10</a:t>
            </a:fld>
            <a:endParaRPr lang="en-GB"/>
          </a:p>
        </p:txBody>
      </p:sp>
    </p:spTree>
    <p:extLst>
      <p:ext uri="{BB962C8B-B14F-4D97-AF65-F5344CB8AC3E}">
        <p14:creationId xmlns:p14="http://schemas.microsoft.com/office/powerpoint/2010/main" val="2802651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Shape 3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10" name="Shape 3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6902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Shape 3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10" name="Shape 3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5168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Collapse into 1 slide</a:t>
            </a:r>
            <a:endParaRPr lang="en-US" dirty="0"/>
          </a:p>
        </p:txBody>
      </p:sp>
      <p:sp>
        <p:nvSpPr>
          <p:cNvPr id="4" name="Slide Number Placeholder 3"/>
          <p:cNvSpPr>
            <a:spLocks noGrp="1"/>
          </p:cNvSpPr>
          <p:nvPr>
            <p:ph type="sldNum" sz="quarter" idx="10"/>
          </p:nvPr>
        </p:nvSpPr>
        <p:spPr/>
        <p:txBody>
          <a:bodyPr/>
          <a:lstStyle/>
          <a:p>
            <a:fld id="{D398FBF1-13C4-4343-83DD-C927DF31F5B3}" type="slidenum">
              <a:rPr lang="en-GB" smtClean="0"/>
              <a:t>20</a:t>
            </a:fld>
            <a:endParaRPr lang="en-GB"/>
          </a:p>
        </p:txBody>
      </p:sp>
    </p:spTree>
    <p:extLst>
      <p:ext uri="{BB962C8B-B14F-4D97-AF65-F5344CB8AC3E}">
        <p14:creationId xmlns:p14="http://schemas.microsoft.com/office/powerpoint/2010/main" val="132146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a:t>
            </a:r>
            <a:r>
              <a:rPr lang="en-US" baseline="0" dirty="0" err="1" smtClean="0"/>
              <a:t>Slido</a:t>
            </a:r>
            <a:r>
              <a:rPr lang="en-US" baseline="0" dirty="0" smtClean="0"/>
              <a:t> polls on awareness of support services: which of these does the University of Cambridge provide?</a:t>
            </a:r>
            <a:endParaRPr lang="en-US" dirty="0"/>
          </a:p>
        </p:txBody>
      </p:sp>
      <p:sp>
        <p:nvSpPr>
          <p:cNvPr id="4" name="Slide Number Placeholder 3"/>
          <p:cNvSpPr>
            <a:spLocks noGrp="1"/>
          </p:cNvSpPr>
          <p:nvPr>
            <p:ph type="sldNum" sz="quarter" idx="10"/>
          </p:nvPr>
        </p:nvSpPr>
        <p:spPr/>
        <p:txBody>
          <a:bodyPr/>
          <a:lstStyle/>
          <a:p>
            <a:fld id="{D398FBF1-13C4-4343-83DD-C927DF31F5B3}" type="slidenum">
              <a:rPr lang="en-GB" smtClean="0"/>
              <a:t>22</a:t>
            </a:fld>
            <a:endParaRPr lang="en-GB"/>
          </a:p>
        </p:txBody>
      </p:sp>
    </p:spTree>
    <p:extLst>
      <p:ext uri="{BB962C8B-B14F-4D97-AF65-F5344CB8AC3E}">
        <p14:creationId xmlns:p14="http://schemas.microsoft.com/office/powerpoint/2010/main" val="269773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Sensitive</a:t>
            </a:r>
            <a:r>
              <a:rPr lang="en-US" baseline="0" dirty="0" smtClean="0"/>
              <a:t> data repositories</a:t>
            </a:r>
            <a:endParaRPr lang="en-US" dirty="0"/>
          </a:p>
        </p:txBody>
      </p:sp>
      <p:sp>
        <p:nvSpPr>
          <p:cNvPr id="4" name="Slide Number Placeholder 3"/>
          <p:cNvSpPr>
            <a:spLocks noGrp="1"/>
          </p:cNvSpPr>
          <p:nvPr>
            <p:ph type="sldNum" sz="quarter" idx="10"/>
          </p:nvPr>
        </p:nvSpPr>
        <p:spPr/>
        <p:txBody>
          <a:bodyPr/>
          <a:lstStyle/>
          <a:p>
            <a:fld id="{D398FBF1-13C4-4343-83DD-C927DF31F5B3}" type="slidenum">
              <a:rPr lang="en-GB" smtClean="0"/>
              <a:t>27</a:t>
            </a:fld>
            <a:endParaRPr lang="en-GB"/>
          </a:p>
        </p:txBody>
      </p:sp>
    </p:spTree>
    <p:extLst>
      <p:ext uri="{BB962C8B-B14F-4D97-AF65-F5344CB8AC3E}">
        <p14:creationId xmlns:p14="http://schemas.microsoft.com/office/powerpoint/2010/main" val="1349862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98FBF1-13C4-4343-83DD-C927DF31F5B3}" type="slidenum">
              <a:rPr lang="en-GB" smtClean="0"/>
              <a:t>29</a:t>
            </a:fld>
            <a:endParaRPr lang="en-GB"/>
          </a:p>
        </p:txBody>
      </p:sp>
    </p:spTree>
    <p:extLst>
      <p:ext uri="{BB962C8B-B14F-4D97-AF65-F5344CB8AC3E}">
        <p14:creationId xmlns:p14="http://schemas.microsoft.com/office/powerpoint/2010/main" val="1820779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7352" y="2060848"/>
            <a:ext cx="7772400" cy="1470025"/>
          </a:xfrm>
        </p:spPr>
        <p:txBody>
          <a:bodyPr/>
          <a:lstStyle/>
          <a:p>
            <a:r>
              <a:rPr lang="en-US" dirty="0" smtClean="0"/>
              <a:t>Click to edit Master title style</a:t>
            </a:r>
            <a:endParaRPr lang="en-GB" dirty="0"/>
          </a:p>
        </p:txBody>
      </p:sp>
      <p:sp>
        <p:nvSpPr>
          <p:cNvPr id="3" name="Subtitle 2"/>
          <p:cNvSpPr>
            <a:spLocks noGrp="1"/>
          </p:cNvSpPr>
          <p:nvPr>
            <p:ph type="subTitle" idx="1" hasCustomPrompt="1"/>
          </p:nvPr>
        </p:nvSpPr>
        <p:spPr>
          <a:xfrm>
            <a:off x="1371600" y="4077072"/>
            <a:ext cx="6400800" cy="1631032"/>
          </a:xfrm>
        </p:spPr>
        <p:txBody>
          <a:bodyPr>
            <a:normAutofit/>
          </a:bodyPr>
          <a:lstStyle>
            <a:lvl1pPr marL="0" indent="0" algn="l">
              <a:buNone/>
              <a:defRPr sz="1600" i="0" baseline="0">
                <a:solidFill>
                  <a:schemeClr val="tx1">
                    <a:tint val="75000"/>
                  </a:schemeClr>
                </a:solidFill>
                <a:latin typeface="PT Sans" panose="020B0503020203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Presented by </a:t>
            </a:r>
            <a:r>
              <a:rPr lang="en-US" dirty="0" err="1" smtClean="0"/>
              <a:t>Dr</a:t>
            </a:r>
            <a:r>
              <a:rPr lang="en-US" dirty="0" smtClean="0"/>
              <a:t> XXXXX, </a:t>
            </a:r>
            <a:r>
              <a:rPr lang="en-US" dirty="0" err="1" smtClean="0"/>
              <a:t>Dr</a:t>
            </a:r>
            <a:r>
              <a:rPr lang="en-US" dirty="0" smtClean="0"/>
              <a:t> XXXXX and Wing Commander XXXXX</a:t>
            </a:r>
          </a:p>
          <a:p>
            <a:endParaRPr lang="en-US" dirty="0" smtClean="0"/>
          </a:p>
          <a:p>
            <a:r>
              <a:rPr lang="en-US" dirty="0" smtClean="0"/>
              <a:t>at the Department of Nice Academics</a:t>
            </a:r>
          </a:p>
          <a:p>
            <a:endParaRPr lang="en-US" dirty="0" smtClean="0"/>
          </a:p>
          <a:p>
            <a:r>
              <a:rPr lang="en-US" dirty="0" smtClean="0"/>
              <a:t>Someday </a:t>
            </a:r>
            <a:r>
              <a:rPr lang="en-US" dirty="0" err="1" smtClean="0"/>
              <a:t>XXth</a:t>
            </a:r>
            <a:r>
              <a:rPr lang="en-US" dirty="0" smtClean="0"/>
              <a:t> </a:t>
            </a:r>
            <a:r>
              <a:rPr lang="en-US" dirty="0" err="1" smtClean="0"/>
              <a:t>Monthuary</a:t>
            </a:r>
            <a:endParaRPr lang="en-GB" dirty="0"/>
          </a:p>
        </p:txBody>
      </p:sp>
      <p:grpSp>
        <p:nvGrpSpPr>
          <p:cNvPr id="19" name="Group 18"/>
          <p:cNvGrpSpPr/>
          <p:nvPr userDrawn="1"/>
        </p:nvGrpSpPr>
        <p:grpSpPr>
          <a:xfrm>
            <a:off x="541218" y="6235027"/>
            <a:ext cx="8034611" cy="421453"/>
            <a:chOff x="541218" y="6235027"/>
            <a:chExt cx="8034611" cy="421453"/>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1218" y="6235027"/>
              <a:ext cx="2027438" cy="421453"/>
            </a:xfrm>
            <a:prstGeom prst="rect">
              <a:avLst/>
            </a:prstGeom>
          </p:spPr>
        </p:pic>
        <p:sp>
          <p:nvSpPr>
            <p:cNvPr id="10" name="Rounded Rectangle 9"/>
            <p:cNvSpPr/>
            <p:nvPr userDrawn="1"/>
          </p:nvSpPr>
          <p:spPr>
            <a:xfrm>
              <a:off x="3245819" y="6265733"/>
              <a:ext cx="3528392" cy="360040"/>
            </a:xfrm>
            <a:prstGeom prst="roundRect">
              <a:avLst/>
            </a:prstGeom>
            <a:solidFill>
              <a:srgbClr val="4CAB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latin typeface="PT Sans" panose="020B0503020203020204" pitchFamily="34" charset="0"/>
                </a:rPr>
                <a:t>Office of Scholarly Communication</a:t>
              </a:r>
              <a:endParaRPr lang="en-GB" sz="1600" dirty="0">
                <a:latin typeface="PT Sans" panose="020B0503020203020204" pitchFamily="34" charset="0"/>
              </a:endParaRPr>
            </a:p>
          </p:txBody>
        </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451374" y="6248095"/>
              <a:ext cx="1124455" cy="395316"/>
            </a:xfrm>
            <a:prstGeom prst="rect">
              <a:avLst/>
            </a:prstGeom>
          </p:spPr>
        </p:pic>
      </p:grpSp>
    </p:spTree>
    <p:extLst>
      <p:ext uri="{BB962C8B-B14F-4D97-AF65-F5344CB8AC3E}">
        <p14:creationId xmlns:p14="http://schemas.microsoft.com/office/powerpoint/2010/main" val="281914634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0B6FF70-8A2C-4610-8FE3-1C9174CD21AD}" type="datetimeFigureOut">
              <a:rPr lang="en-GB" smtClean="0"/>
              <a:t>05/12/2016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A5A074D-9452-41E9-9F43-F0C05A517B9A}" type="slidenum">
              <a:rPr lang="en-GB" smtClean="0"/>
              <a:t>‹#›</a:t>
            </a:fld>
            <a:endParaRPr lang="en-GB"/>
          </a:p>
        </p:txBody>
      </p:sp>
      <p:sp>
        <p:nvSpPr>
          <p:cNvPr id="7" name="Title 1"/>
          <p:cNvSpPr txBox="1">
            <a:spLocks/>
          </p:cNvSpPr>
          <p:nvPr userDrawn="1"/>
        </p:nvSpPr>
        <p:spPr>
          <a:xfrm>
            <a:off x="1403648" y="260649"/>
            <a:ext cx="7268344" cy="360040"/>
          </a:xfrm>
          <a:prstGeom prst="rect">
            <a:avLst/>
          </a:prstGeom>
        </p:spPr>
        <p:txBody>
          <a:bodyPr anchor="t">
            <a:noAutofit/>
          </a:bodyPr>
          <a:lstStyle>
            <a:lvl1pPr algn="r" defTabSz="914400" rtl="0" eaLnBrk="1" latinLnBrk="0" hangingPunct="1">
              <a:spcBef>
                <a:spcPct val="0"/>
              </a:spcBef>
              <a:buNone/>
              <a:defRPr sz="1800" b="0" kern="1200" cap="all" baseline="0">
                <a:solidFill>
                  <a:schemeClr val="tx1"/>
                </a:solidFill>
                <a:latin typeface="PT Sans" panose="020B0503020203020204" pitchFamily="34" charset="0"/>
                <a:ea typeface="+mj-ea"/>
                <a:cs typeface="+mj-cs"/>
              </a:defRPr>
            </a:lvl1pPr>
          </a:lstStyle>
          <a:p>
            <a:r>
              <a:rPr lang="en-US" cap="none" dirty="0" smtClean="0">
                <a:solidFill>
                  <a:srgbClr val="A9998F"/>
                </a:solidFill>
              </a:rPr>
              <a:t>Slide title here</a:t>
            </a:r>
            <a:endParaRPr lang="en-GB" cap="none" dirty="0">
              <a:solidFill>
                <a:srgbClr val="A9998F"/>
              </a:solidFill>
            </a:endParaRPr>
          </a:p>
        </p:txBody>
      </p:sp>
    </p:spTree>
    <p:extLst>
      <p:ext uri="{BB962C8B-B14F-4D97-AF65-F5344CB8AC3E}">
        <p14:creationId xmlns:p14="http://schemas.microsoft.com/office/powerpoint/2010/main" val="4106461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196752"/>
            <a:ext cx="2057400" cy="4929411"/>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1196752"/>
            <a:ext cx="6019800" cy="492941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0B6FF70-8A2C-4610-8FE3-1C9174CD21AD}" type="datetimeFigureOut">
              <a:rPr lang="en-GB" smtClean="0"/>
              <a:t>05/12/2016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A5A074D-9452-41E9-9F43-F0C05A517B9A}" type="slidenum">
              <a:rPr lang="en-GB" smtClean="0"/>
              <a:t>‹#›</a:t>
            </a:fld>
            <a:endParaRPr lang="en-GB"/>
          </a:p>
        </p:txBody>
      </p:sp>
      <p:sp>
        <p:nvSpPr>
          <p:cNvPr id="7" name="Title 1"/>
          <p:cNvSpPr txBox="1">
            <a:spLocks/>
          </p:cNvSpPr>
          <p:nvPr userDrawn="1"/>
        </p:nvSpPr>
        <p:spPr>
          <a:xfrm>
            <a:off x="1403648" y="260649"/>
            <a:ext cx="7268344" cy="360040"/>
          </a:xfrm>
          <a:prstGeom prst="rect">
            <a:avLst/>
          </a:prstGeom>
        </p:spPr>
        <p:txBody>
          <a:bodyPr anchor="t">
            <a:noAutofit/>
          </a:bodyPr>
          <a:lstStyle>
            <a:lvl1pPr algn="r" defTabSz="914400" rtl="0" eaLnBrk="1" latinLnBrk="0" hangingPunct="1">
              <a:spcBef>
                <a:spcPct val="0"/>
              </a:spcBef>
              <a:buNone/>
              <a:defRPr sz="1800" b="0" kern="1200" cap="all" baseline="0">
                <a:solidFill>
                  <a:schemeClr val="tx1"/>
                </a:solidFill>
                <a:latin typeface="PT Sans" panose="020B0503020203020204" pitchFamily="34" charset="0"/>
                <a:ea typeface="+mj-ea"/>
                <a:cs typeface="+mj-cs"/>
              </a:defRPr>
            </a:lvl1pPr>
          </a:lstStyle>
          <a:p>
            <a:r>
              <a:rPr lang="en-US" cap="none" dirty="0" smtClean="0">
                <a:solidFill>
                  <a:srgbClr val="A9998F"/>
                </a:solidFill>
              </a:rPr>
              <a:t>Slide title here</a:t>
            </a:r>
            <a:endParaRPr lang="en-GB" cap="none" dirty="0">
              <a:solidFill>
                <a:srgbClr val="A9998F"/>
              </a:solidFill>
            </a:endParaRPr>
          </a:p>
        </p:txBody>
      </p:sp>
    </p:spTree>
    <p:extLst>
      <p:ext uri="{BB962C8B-B14F-4D97-AF65-F5344CB8AC3E}">
        <p14:creationId xmlns:p14="http://schemas.microsoft.com/office/powerpoint/2010/main" val="977837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Date Placeholder 3"/>
          <p:cNvSpPr>
            <a:spLocks noGrp="1"/>
          </p:cNvSpPr>
          <p:nvPr>
            <p:ph type="dt" sz="half" idx="10"/>
          </p:nvPr>
        </p:nvSpPr>
        <p:spPr/>
        <p:txBody>
          <a:bodyPr/>
          <a:lstStyle/>
          <a:p>
            <a:fld id="{80B6FF70-8A2C-4610-8FE3-1C9174CD21AD}" type="datetimeFigureOut">
              <a:rPr lang="en-GB" smtClean="0"/>
              <a:t>05/12/2016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A5A074D-9452-41E9-9F43-F0C05A517B9A}" type="slidenum">
              <a:rPr lang="en-GB" smtClean="0"/>
              <a:t>‹#›</a:t>
            </a:fld>
            <a:endParaRPr lang="en-GB"/>
          </a:p>
        </p:txBody>
      </p:sp>
      <p:sp>
        <p:nvSpPr>
          <p:cNvPr id="8" name="AutoShape 2" descr="https://www.cam.ac.uk/sites/www.cam.ac.uk/files/inner-images/logo.jpg"/>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31651988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80B6FF70-8A2C-4610-8FE3-1C9174CD21AD}" type="datetimeFigureOut">
              <a:rPr lang="en-GB" smtClean="0"/>
              <a:t>05/12/2016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A5A074D-9452-41E9-9F43-F0C05A517B9A}" type="slidenum">
              <a:rPr lang="en-GB" smtClean="0"/>
              <a:t>‹#›</a:t>
            </a:fld>
            <a:endParaRPr lang="en-GB"/>
          </a:p>
        </p:txBody>
      </p:sp>
      <p:sp>
        <p:nvSpPr>
          <p:cNvPr id="7" name="Title 1"/>
          <p:cNvSpPr txBox="1">
            <a:spLocks/>
          </p:cNvSpPr>
          <p:nvPr userDrawn="1"/>
        </p:nvSpPr>
        <p:spPr>
          <a:xfrm>
            <a:off x="1403648" y="260649"/>
            <a:ext cx="7268344" cy="360040"/>
          </a:xfrm>
          <a:prstGeom prst="rect">
            <a:avLst/>
          </a:prstGeom>
        </p:spPr>
        <p:txBody>
          <a:bodyPr anchor="t">
            <a:noAutofit/>
          </a:bodyPr>
          <a:lstStyle>
            <a:lvl1pPr algn="r" defTabSz="914400" rtl="0" eaLnBrk="1" latinLnBrk="0" hangingPunct="1">
              <a:spcBef>
                <a:spcPct val="0"/>
              </a:spcBef>
              <a:buNone/>
              <a:defRPr sz="1800" b="0" kern="1200" cap="all" baseline="0">
                <a:solidFill>
                  <a:schemeClr val="tx1"/>
                </a:solidFill>
                <a:latin typeface="PT Sans" panose="020B0503020203020204" pitchFamily="34" charset="0"/>
                <a:ea typeface="+mj-ea"/>
                <a:cs typeface="+mj-cs"/>
              </a:defRPr>
            </a:lvl1pPr>
          </a:lstStyle>
          <a:p>
            <a:r>
              <a:rPr lang="en-US" cap="none" dirty="0" smtClean="0">
                <a:solidFill>
                  <a:srgbClr val="A9998F"/>
                </a:solidFill>
              </a:rPr>
              <a:t>Slide title here</a:t>
            </a:r>
            <a:endParaRPr lang="en-GB" cap="none" dirty="0">
              <a:solidFill>
                <a:srgbClr val="A9998F"/>
              </a:solidFill>
            </a:endParaRPr>
          </a:p>
        </p:txBody>
      </p:sp>
    </p:spTree>
    <p:extLst>
      <p:ext uri="{BB962C8B-B14F-4D97-AF65-F5344CB8AC3E}">
        <p14:creationId xmlns:p14="http://schemas.microsoft.com/office/powerpoint/2010/main" val="91030620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80B6FF70-8A2C-4610-8FE3-1C9174CD21AD}" type="datetimeFigureOut">
              <a:rPr lang="en-GB" smtClean="0"/>
              <a:t>05/12/2016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A5A074D-9452-41E9-9F43-F0C05A517B9A}" type="slidenum">
              <a:rPr lang="en-GB" smtClean="0"/>
              <a:t>‹#›</a:t>
            </a:fld>
            <a:endParaRPr lang="en-GB"/>
          </a:p>
        </p:txBody>
      </p:sp>
      <p:sp>
        <p:nvSpPr>
          <p:cNvPr id="8" name="Title 1"/>
          <p:cNvSpPr txBox="1">
            <a:spLocks/>
          </p:cNvSpPr>
          <p:nvPr userDrawn="1"/>
        </p:nvSpPr>
        <p:spPr>
          <a:xfrm>
            <a:off x="1403648" y="260649"/>
            <a:ext cx="7268344" cy="360040"/>
          </a:xfrm>
          <a:prstGeom prst="rect">
            <a:avLst/>
          </a:prstGeom>
        </p:spPr>
        <p:txBody>
          <a:bodyPr anchor="t">
            <a:noAutofit/>
          </a:bodyPr>
          <a:lstStyle>
            <a:lvl1pPr algn="r" defTabSz="914400" rtl="0" eaLnBrk="1" latinLnBrk="0" hangingPunct="1">
              <a:spcBef>
                <a:spcPct val="0"/>
              </a:spcBef>
              <a:buNone/>
              <a:defRPr sz="1800" b="0" kern="1200" cap="all" baseline="0">
                <a:solidFill>
                  <a:schemeClr val="tx1"/>
                </a:solidFill>
                <a:latin typeface="PT Sans" panose="020B0503020203020204" pitchFamily="34" charset="0"/>
                <a:ea typeface="+mj-ea"/>
                <a:cs typeface="+mj-cs"/>
              </a:defRPr>
            </a:lvl1pPr>
          </a:lstStyle>
          <a:p>
            <a:r>
              <a:rPr lang="en-US" cap="none" dirty="0" smtClean="0">
                <a:solidFill>
                  <a:srgbClr val="A9998F"/>
                </a:solidFill>
              </a:rPr>
              <a:t>Slide title here</a:t>
            </a:r>
            <a:endParaRPr lang="en-GB" cap="none" dirty="0">
              <a:solidFill>
                <a:srgbClr val="A9998F"/>
              </a:solidFill>
            </a:endParaRPr>
          </a:p>
        </p:txBody>
      </p:sp>
    </p:spTree>
    <p:extLst>
      <p:ext uri="{BB962C8B-B14F-4D97-AF65-F5344CB8AC3E}">
        <p14:creationId xmlns:p14="http://schemas.microsoft.com/office/powerpoint/2010/main" val="12197987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24744"/>
            <a:ext cx="8229600" cy="720080"/>
          </a:xfrm>
        </p:spPr>
        <p:txBody>
          <a:bodyPr/>
          <a:lstStyle>
            <a:lvl1pPr>
              <a:defRPr/>
            </a:lvl1pPr>
          </a:lstStyle>
          <a:p>
            <a:r>
              <a:rPr lang="en-US" dirty="0" smtClean="0"/>
              <a:t>Click to edit Master title style</a:t>
            </a:r>
            <a:endParaRPr lang="en-GB" dirty="0"/>
          </a:p>
        </p:txBody>
      </p:sp>
      <p:sp>
        <p:nvSpPr>
          <p:cNvPr id="4" name="Content Placeholder 3"/>
          <p:cNvSpPr>
            <a:spLocks noGrp="1"/>
          </p:cNvSpPr>
          <p:nvPr>
            <p:ph sz="half" idx="2"/>
          </p:nvPr>
        </p:nvSpPr>
        <p:spPr>
          <a:xfrm>
            <a:off x="457200" y="1988840"/>
            <a:ext cx="4040188" cy="413732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6" name="Content Placeholder 5"/>
          <p:cNvSpPr>
            <a:spLocks noGrp="1"/>
          </p:cNvSpPr>
          <p:nvPr>
            <p:ph sz="quarter" idx="4"/>
          </p:nvPr>
        </p:nvSpPr>
        <p:spPr>
          <a:xfrm>
            <a:off x="4645025" y="1988840"/>
            <a:ext cx="4041775" cy="413732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80B6FF70-8A2C-4610-8FE3-1C9174CD21AD}" type="datetimeFigureOut">
              <a:rPr lang="en-GB" smtClean="0"/>
              <a:t>05/12/2016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A5A074D-9452-41E9-9F43-F0C05A517B9A}" type="slidenum">
              <a:rPr lang="en-GB" smtClean="0"/>
              <a:t>‹#›</a:t>
            </a:fld>
            <a:endParaRPr lang="en-GB"/>
          </a:p>
        </p:txBody>
      </p:sp>
      <p:sp>
        <p:nvSpPr>
          <p:cNvPr id="10" name="Title 1"/>
          <p:cNvSpPr txBox="1">
            <a:spLocks/>
          </p:cNvSpPr>
          <p:nvPr userDrawn="1"/>
        </p:nvSpPr>
        <p:spPr>
          <a:xfrm>
            <a:off x="1403648" y="260649"/>
            <a:ext cx="7268344" cy="360040"/>
          </a:xfrm>
          <a:prstGeom prst="rect">
            <a:avLst/>
          </a:prstGeom>
        </p:spPr>
        <p:txBody>
          <a:bodyPr anchor="t">
            <a:noAutofit/>
          </a:bodyPr>
          <a:lstStyle>
            <a:lvl1pPr algn="r" defTabSz="914400" rtl="0" eaLnBrk="1" latinLnBrk="0" hangingPunct="1">
              <a:spcBef>
                <a:spcPct val="0"/>
              </a:spcBef>
              <a:buNone/>
              <a:defRPr sz="1800" b="0" kern="1200" cap="all" baseline="0">
                <a:solidFill>
                  <a:schemeClr val="tx1"/>
                </a:solidFill>
                <a:latin typeface="PT Sans" panose="020B0503020203020204" pitchFamily="34" charset="0"/>
                <a:ea typeface="+mj-ea"/>
                <a:cs typeface="+mj-cs"/>
              </a:defRPr>
            </a:lvl1pPr>
          </a:lstStyle>
          <a:p>
            <a:r>
              <a:rPr lang="en-US" cap="none" dirty="0" smtClean="0">
                <a:solidFill>
                  <a:srgbClr val="A9998F"/>
                </a:solidFill>
              </a:rPr>
              <a:t>Slide title here</a:t>
            </a:r>
            <a:endParaRPr lang="en-GB" cap="none" dirty="0">
              <a:solidFill>
                <a:srgbClr val="A9998F"/>
              </a:solidFill>
            </a:endParaRPr>
          </a:p>
        </p:txBody>
      </p:sp>
    </p:spTree>
    <p:extLst>
      <p:ext uri="{BB962C8B-B14F-4D97-AF65-F5344CB8AC3E}">
        <p14:creationId xmlns:p14="http://schemas.microsoft.com/office/powerpoint/2010/main" val="235224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80B6FF70-8A2C-4610-8FE3-1C9174CD21AD}" type="datetimeFigureOut">
              <a:rPr lang="en-GB" smtClean="0"/>
              <a:t>05/12/2016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A5A074D-9452-41E9-9F43-F0C05A517B9A}" type="slidenum">
              <a:rPr lang="en-GB" smtClean="0"/>
              <a:t>‹#›</a:t>
            </a:fld>
            <a:endParaRPr lang="en-GB"/>
          </a:p>
        </p:txBody>
      </p:sp>
      <p:sp>
        <p:nvSpPr>
          <p:cNvPr id="6" name="Title 1"/>
          <p:cNvSpPr txBox="1">
            <a:spLocks/>
          </p:cNvSpPr>
          <p:nvPr userDrawn="1"/>
        </p:nvSpPr>
        <p:spPr>
          <a:xfrm>
            <a:off x="1403648" y="260649"/>
            <a:ext cx="7268344" cy="360040"/>
          </a:xfrm>
          <a:prstGeom prst="rect">
            <a:avLst/>
          </a:prstGeom>
        </p:spPr>
        <p:txBody>
          <a:bodyPr anchor="t">
            <a:noAutofit/>
          </a:bodyPr>
          <a:lstStyle>
            <a:lvl1pPr algn="r" defTabSz="914400" rtl="0" eaLnBrk="1" latinLnBrk="0" hangingPunct="1">
              <a:spcBef>
                <a:spcPct val="0"/>
              </a:spcBef>
              <a:buNone/>
              <a:defRPr sz="1800" b="0" kern="1200" cap="all" baseline="0">
                <a:solidFill>
                  <a:schemeClr val="tx1"/>
                </a:solidFill>
                <a:latin typeface="PT Sans" panose="020B0503020203020204" pitchFamily="34" charset="0"/>
                <a:ea typeface="+mj-ea"/>
                <a:cs typeface="+mj-cs"/>
              </a:defRPr>
            </a:lvl1pPr>
          </a:lstStyle>
          <a:p>
            <a:r>
              <a:rPr lang="en-US" cap="none" dirty="0" smtClean="0">
                <a:solidFill>
                  <a:srgbClr val="A9998F"/>
                </a:solidFill>
              </a:rPr>
              <a:t>Slide title here</a:t>
            </a:r>
            <a:endParaRPr lang="en-GB" cap="none" dirty="0">
              <a:solidFill>
                <a:srgbClr val="A9998F"/>
              </a:solidFill>
            </a:endParaRPr>
          </a:p>
        </p:txBody>
      </p:sp>
    </p:spTree>
    <p:extLst>
      <p:ext uri="{BB962C8B-B14F-4D97-AF65-F5344CB8AC3E}">
        <p14:creationId xmlns:p14="http://schemas.microsoft.com/office/powerpoint/2010/main" val="3659592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B6FF70-8A2C-4610-8FE3-1C9174CD21AD}" type="datetimeFigureOut">
              <a:rPr lang="en-GB" smtClean="0"/>
              <a:t>05/12/2016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A5A074D-9452-41E9-9F43-F0C05A517B9A}" type="slidenum">
              <a:rPr lang="en-GB" smtClean="0"/>
              <a:t>‹#›</a:t>
            </a:fld>
            <a:endParaRPr lang="en-GB"/>
          </a:p>
        </p:txBody>
      </p:sp>
      <p:sp>
        <p:nvSpPr>
          <p:cNvPr id="5" name="Title 1"/>
          <p:cNvSpPr txBox="1">
            <a:spLocks/>
          </p:cNvSpPr>
          <p:nvPr userDrawn="1"/>
        </p:nvSpPr>
        <p:spPr>
          <a:xfrm>
            <a:off x="1403648" y="260649"/>
            <a:ext cx="7268344" cy="360040"/>
          </a:xfrm>
          <a:prstGeom prst="rect">
            <a:avLst/>
          </a:prstGeom>
        </p:spPr>
        <p:txBody>
          <a:bodyPr anchor="t">
            <a:noAutofit/>
          </a:bodyPr>
          <a:lstStyle>
            <a:lvl1pPr algn="r" defTabSz="914400" rtl="0" eaLnBrk="1" latinLnBrk="0" hangingPunct="1">
              <a:spcBef>
                <a:spcPct val="0"/>
              </a:spcBef>
              <a:buNone/>
              <a:defRPr sz="1800" b="0" kern="1200" cap="all" baseline="0">
                <a:solidFill>
                  <a:schemeClr val="tx1"/>
                </a:solidFill>
                <a:latin typeface="PT Sans" panose="020B0503020203020204" pitchFamily="34" charset="0"/>
                <a:ea typeface="+mj-ea"/>
                <a:cs typeface="+mj-cs"/>
              </a:defRPr>
            </a:lvl1pPr>
          </a:lstStyle>
          <a:p>
            <a:r>
              <a:rPr lang="en-US" cap="none" dirty="0" smtClean="0">
                <a:solidFill>
                  <a:srgbClr val="A9998F"/>
                </a:solidFill>
              </a:rPr>
              <a:t>Slide title here</a:t>
            </a:r>
            <a:endParaRPr lang="en-GB" cap="none" dirty="0">
              <a:solidFill>
                <a:srgbClr val="A9998F"/>
              </a:solidFill>
            </a:endParaRPr>
          </a:p>
        </p:txBody>
      </p:sp>
    </p:spTree>
    <p:extLst>
      <p:ext uri="{BB962C8B-B14F-4D97-AF65-F5344CB8AC3E}">
        <p14:creationId xmlns:p14="http://schemas.microsoft.com/office/powerpoint/2010/main" val="2696316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412776"/>
            <a:ext cx="5111750" cy="47133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0B6FF70-8A2C-4610-8FE3-1C9174CD21AD}" type="datetimeFigureOut">
              <a:rPr lang="en-GB" smtClean="0"/>
              <a:t>05/12/2016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A5A074D-9452-41E9-9F43-F0C05A517B9A}" type="slidenum">
              <a:rPr lang="en-GB" smtClean="0"/>
              <a:t>‹#›</a:t>
            </a:fld>
            <a:endParaRPr lang="en-GB"/>
          </a:p>
        </p:txBody>
      </p:sp>
      <p:sp>
        <p:nvSpPr>
          <p:cNvPr id="8" name="Title 1"/>
          <p:cNvSpPr txBox="1">
            <a:spLocks/>
          </p:cNvSpPr>
          <p:nvPr userDrawn="1"/>
        </p:nvSpPr>
        <p:spPr>
          <a:xfrm>
            <a:off x="1403648" y="260649"/>
            <a:ext cx="7268344" cy="360040"/>
          </a:xfrm>
          <a:prstGeom prst="rect">
            <a:avLst/>
          </a:prstGeom>
        </p:spPr>
        <p:txBody>
          <a:bodyPr anchor="t">
            <a:noAutofit/>
          </a:bodyPr>
          <a:lstStyle>
            <a:lvl1pPr algn="r" defTabSz="914400" rtl="0" eaLnBrk="1" latinLnBrk="0" hangingPunct="1">
              <a:spcBef>
                <a:spcPct val="0"/>
              </a:spcBef>
              <a:buNone/>
              <a:defRPr sz="1800" b="0" kern="1200" cap="all" baseline="0">
                <a:solidFill>
                  <a:schemeClr val="tx1"/>
                </a:solidFill>
                <a:latin typeface="PT Sans" panose="020B0503020203020204" pitchFamily="34" charset="0"/>
                <a:ea typeface="+mj-ea"/>
                <a:cs typeface="+mj-cs"/>
              </a:defRPr>
            </a:lvl1pPr>
          </a:lstStyle>
          <a:p>
            <a:r>
              <a:rPr lang="en-US" cap="none" dirty="0" smtClean="0">
                <a:solidFill>
                  <a:srgbClr val="A9998F"/>
                </a:solidFill>
              </a:rPr>
              <a:t>Slide title here</a:t>
            </a:r>
            <a:endParaRPr lang="en-GB" cap="none" dirty="0">
              <a:solidFill>
                <a:srgbClr val="A9998F"/>
              </a:solidFill>
            </a:endParaRPr>
          </a:p>
        </p:txBody>
      </p:sp>
    </p:spTree>
    <p:extLst>
      <p:ext uri="{BB962C8B-B14F-4D97-AF65-F5344CB8AC3E}">
        <p14:creationId xmlns:p14="http://schemas.microsoft.com/office/powerpoint/2010/main" val="3911741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1124743"/>
            <a:ext cx="5486400" cy="360283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0B6FF70-8A2C-4610-8FE3-1C9174CD21AD}" type="datetimeFigureOut">
              <a:rPr lang="en-GB" smtClean="0"/>
              <a:t>05/12/2016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A5A074D-9452-41E9-9F43-F0C05A517B9A}" type="slidenum">
              <a:rPr lang="en-GB" smtClean="0"/>
              <a:t>‹#›</a:t>
            </a:fld>
            <a:endParaRPr lang="en-GB"/>
          </a:p>
        </p:txBody>
      </p:sp>
      <p:sp>
        <p:nvSpPr>
          <p:cNvPr id="8" name="Title 1"/>
          <p:cNvSpPr txBox="1">
            <a:spLocks/>
          </p:cNvSpPr>
          <p:nvPr userDrawn="1"/>
        </p:nvSpPr>
        <p:spPr>
          <a:xfrm>
            <a:off x="1403648" y="260649"/>
            <a:ext cx="7268344" cy="360040"/>
          </a:xfrm>
          <a:prstGeom prst="rect">
            <a:avLst/>
          </a:prstGeom>
        </p:spPr>
        <p:txBody>
          <a:bodyPr anchor="t">
            <a:noAutofit/>
          </a:bodyPr>
          <a:lstStyle>
            <a:lvl1pPr algn="r" defTabSz="914400" rtl="0" eaLnBrk="1" latinLnBrk="0" hangingPunct="1">
              <a:spcBef>
                <a:spcPct val="0"/>
              </a:spcBef>
              <a:buNone/>
              <a:defRPr sz="1800" b="0" kern="1200" cap="all" baseline="0">
                <a:solidFill>
                  <a:schemeClr val="tx1"/>
                </a:solidFill>
                <a:latin typeface="PT Sans" panose="020B0503020203020204" pitchFamily="34" charset="0"/>
                <a:ea typeface="+mj-ea"/>
                <a:cs typeface="+mj-cs"/>
              </a:defRPr>
            </a:lvl1pPr>
          </a:lstStyle>
          <a:p>
            <a:r>
              <a:rPr lang="en-US" cap="none" dirty="0" smtClean="0">
                <a:solidFill>
                  <a:srgbClr val="A9998F"/>
                </a:solidFill>
              </a:rPr>
              <a:t>Slide title here</a:t>
            </a:r>
            <a:endParaRPr lang="en-GB" cap="none" dirty="0">
              <a:solidFill>
                <a:srgbClr val="A9998F"/>
              </a:solidFill>
            </a:endParaRPr>
          </a:p>
        </p:txBody>
      </p:sp>
    </p:spTree>
    <p:extLst>
      <p:ext uri="{BB962C8B-B14F-4D97-AF65-F5344CB8AC3E}">
        <p14:creationId xmlns:p14="http://schemas.microsoft.com/office/powerpoint/2010/main" val="86014244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CF9F3"/>
            </a:gs>
            <a:gs pos="38000">
              <a:schemeClr val="bg1"/>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124744"/>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GB" dirty="0"/>
          </a:p>
        </p:txBody>
      </p:sp>
      <p:sp>
        <p:nvSpPr>
          <p:cNvPr id="3" name="Text Placeholder 2"/>
          <p:cNvSpPr>
            <a:spLocks noGrp="1"/>
          </p:cNvSpPr>
          <p:nvPr>
            <p:ph type="body" idx="1"/>
          </p:nvPr>
        </p:nvSpPr>
        <p:spPr>
          <a:xfrm>
            <a:off x="457200" y="2420888"/>
            <a:ext cx="8229600" cy="3705275"/>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B6FF70-8A2C-4610-8FE3-1C9174CD21AD}" type="datetimeFigureOut">
              <a:rPr lang="en-GB" smtClean="0"/>
              <a:t>05/12/2016</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5A074D-9452-41E9-9F43-F0C05A517B9A}" type="slidenum">
              <a:rPr lang="en-GB" smtClean="0"/>
              <a:t>‹#›</a:t>
            </a:fld>
            <a:endParaRPr lang="en-GB"/>
          </a:p>
        </p:txBody>
      </p:sp>
      <p:sp>
        <p:nvSpPr>
          <p:cNvPr id="7" name="Rounded Rectangle 6"/>
          <p:cNvSpPr/>
          <p:nvPr/>
        </p:nvSpPr>
        <p:spPr>
          <a:xfrm>
            <a:off x="467544" y="248555"/>
            <a:ext cx="720080" cy="360040"/>
          </a:xfrm>
          <a:prstGeom prst="roundRect">
            <a:avLst/>
          </a:prstGeom>
          <a:solidFill>
            <a:srgbClr val="4CAB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PT Sans" panose="020B0503020203020204" pitchFamily="34" charset="0"/>
              </a:rPr>
              <a:t>OSC</a:t>
            </a:r>
            <a:endParaRPr lang="en-GB" dirty="0">
              <a:latin typeface="PT Sans" panose="020B0503020203020204" pitchFamily="34" charset="0"/>
            </a:endParaRPr>
          </a:p>
        </p:txBody>
      </p:sp>
      <p:cxnSp>
        <p:nvCxnSpPr>
          <p:cNvPr id="9" name="Straight Connector 8"/>
          <p:cNvCxnSpPr/>
          <p:nvPr/>
        </p:nvCxnSpPr>
        <p:spPr>
          <a:xfrm>
            <a:off x="467544" y="764704"/>
            <a:ext cx="8208912"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0" name="AutoShape 4" descr="https://www.cam.ac.uk/sites/www.cam.ac.uk/files/inner-images/logo.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5401794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PT Sans" panose="020B0503020203020204" pitchFamily="34"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PT Sans" panose="020B0503020203020204"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PT Sans" panose="020B050302020302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PT Sans" panose="020B050302020302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PT Sans" panose="020B050302020302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PT Sans" panose="020B0503020203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hyperlink" Target="http://dx.doi.org/10.1038/nature12968" TargetMode="External"/><Relationship Id="rId6" Type="http://schemas.openxmlformats.org/officeDocument/2006/relationships/hyperlink" Target="http://dx.doi.org/10.1038/nature12969" TargetMode="Externa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gif"/><Relationship Id="rId5" Type="http://schemas.openxmlformats.org/officeDocument/2006/relationships/image" Target="../media/image18.jpeg"/><Relationship Id="rId6"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5.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openaccess.cam.ac.uk/" TargetMode="Externa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8.jpeg"/><Relationship Id="rId5" Type="http://schemas.openxmlformats.org/officeDocument/2006/relationships/image" Target="../media/image21.png"/><Relationship Id="rId6" Type="http://schemas.openxmlformats.org/officeDocument/2006/relationships/image" Target="../media/image22.jpeg"/><Relationship Id="rId7" Type="http://schemas.openxmlformats.org/officeDocument/2006/relationships/image" Target="../media/image23.jpeg"/><Relationship Id="rId8" Type="http://schemas.openxmlformats.org/officeDocument/2006/relationships/image" Target="../media/image24.jpeg"/><Relationship Id="rId9" Type="http://schemas.openxmlformats.org/officeDocument/2006/relationships/image" Target="../media/image25.png"/><Relationship Id="rId10" Type="http://schemas.openxmlformats.org/officeDocument/2006/relationships/image" Target="../media/image26.gif"/><Relationship Id="rId11" Type="http://schemas.openxmlformats.org/officeDocument/2006/relationships/hyperlink" Target="http://www.rcuk.ac.uk/research/datapolicy" TargetMode="External"/><Relationship Id="rId1" Type="http://schemas.openxmlformats.org/officeDocument/2006/relationships/slideLayout" Target="../slideLayouts/slideLayout2.xml"/><Relationship Id="rId2" Type="http://schemas.openxmlformats.org/officeDocument/2006/relationships/image" Target="../media/image17.gif"/></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8.jpeg"/><Relationship Id="rId5" Type="http://schemas.openxmlformats.org/officeDocument/2006/relationships/image" Target="../media/image21.png"/><Relationship Id="rId6" Type="http://schemas.openxmlformats.org/officeDocument/2006/relationships/image" Target="../media/image22.jpeg"/><Relationship Id="rId7" Type="http://schemas.openxmlformats.org/officeDocument/2006/relationships/image" Target="../media/image23.jpeg"/><Relationship Id="rId8" Type="http://schemas.openxmlformats.org/officeDocument/2006/relationships/image" Target="../media/image24.jpeg"/><Relationship Id="rId9" Type="http://schemas.openxmlformats.org/officeDocument/2006/relationships/image" Target="../media/image25.png"/><Relationship Id="rId10" Type="http://schemas.openxmlformats.org/officeDocument/2006/relationships/image" Target="../media/image26.gif"/><Relationship Id="rId11" Type="http://schemas.openxmlformats.org/officeDocument/2006/relationships/hyperlink" Target="http://www.rcuk.ac.uk/research/datapolicy" TargetMode="External"/><Relationship Id="rId1" Type="http://schemas.openxmlformats.org/officeDocument/2006/relationships/slideLayout" Target="../slideLayouts/slideLayout2.xml"/><Relationship Id="rId2" Type="http://schemas.openxmlformats.org/officeDocument/2006/relationships/image" Target="../media/image17.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rcuk.ac.uk/documents/documents/concordatonopenresearchdata-pdf/"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www.medschl.cam.ac.uk/about/whos-who" TargetMode="External"/><Relationship Id="rId4" Type="http://schemas.openxmlformats.org/officeDocument/2006/relationships/hyperlink" Target="http://www.research-integrity.admin.cam.ac.uk/research-ethics" TargetMode="External"/><Relationship Id="rId5" Type="http://schemas.openxmlformats.org/officeDocument/2006/relationships/hyperlink" Target="http://www.information-management.uis.cam.ac.uk/" TargetMode="External"/><Relationship Id="rId6" Type="http://schemas.openxmlformats.org/officeDocument/2006/relationships/hyperlink" Target="http://www.mrc.ac.uk/documents/pdf/personal-information-in-medical-research/" TargetMode="External"/><Relationship Id="rId7" Type="http://schemas.openxmlformats.org/officeDocument/2006/relationships/hyperlink" Target="http://www.data-archive.ac.uk/create-manage/consent-ethics/consent?index=3" TargetMode="External"/><Relationship Id="rId8" Type="http://schemas.openxmlformats.org/officeDocument/2006/relationships/hyperlink" Target="http://ukdataservice.ac.uk/manage-data/legal-ethical/anonymisation" TargetMode="External"/><Relationship Id="rId9" Type="http://schemas.openxmlformats.org/officeDocument/2006/relationships/hyperlink" Target="http://ukdataservice.ac.uk/manage-data/legal-ethical/access-control" TargetMode="Externa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1.xml.rels><?xml version="1.0" encoding="UTF-8" standalone="yes"?>
<Relationships xmlns="http://schemas.openxmlformats.org/package/2006/relationships"><Relationship Id="rId3" Type="http://schemas.openxmlformats.org/officeDocument/2006/relationships/hyperlink" Target="http://www.information-management.uis.cam.ac.uk/research-data-compliance" TargetMode="External"/><Relationship Id="rId4" Type="http://schemas.openxmlformats.org/officeDocument/2006/relationships/hyperlink" Target="mailto:informationmanagement@uis.cam.ac.uk" TargetMode="External"/><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hyperlink" Target="http://www.data.cam.ac.uk/DMPsupport"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hyperlink" Target="http://www.re3data.org/" TargetMode="External"/><Relationship Id="rId5" Type="http://schemas.openxmlformats.org/officeDocument/2006/relationships/image" Target="../media/image34.png"/><Relationship Id="rId6" Type="http://schemas.openxmlformats.org/officeDocument/2006/relationships/image" Target="../media/image35.gif"/><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38.png"/><Relationship Id="rId10"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8.xml.rels><?xml version="1.0" encoding="UTF-8" standalone="yes"?>
<Relationships xmlns="http://schemas.openxmlformats.org/package/2006/relationships"><Relationship Id="rId3" Type="http://schemas.openxmlformats.org/officeDocument/2006/relationships/image" Target="../media/image41.jpeg"/><Relationship Id="rId4" Type="http://schemas.openxmlformats.org/officeDocument/2006/relationships/image" Target="../media/image42.png"/><Relationship Id="rId5"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hyperlink" Target="https://www.repository.cam.ac.uk/" TargetMode="Externa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ata.cam.ac.uk/" TargetMode="External"/><Relationship Id="rId3"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hyperlink" Target="http://dx.doi.org/10.17863/CAM.1233" TargetMode="Externa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osc.cam.ac.uk/author-tools/managing-your-online-presence/getting-orcid" TargetMode="External"/><Relationship Id="rId3"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hyperlink" Target="http://www.data.cam.ac.uk/events" TargetMode="External"/><Relationship Id="rId5"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s>
</file>

<file path=ppt/slides/_rels/slide38.xml.rels><?xml version="1.0" encoding="UTF-8" standalone="yes"?>
<Relationships xmlns="http://schemas.openxmlformats.org/package/2006/relationships"><Relationship Id="rId3" Type="http://schemas.openxmlformats.org/officeDocument/2006/relationships/hyperlink" Target="http://www.data.cam.ac.uk/" TargetMode="External"/><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hyperlink" Target="mailto:info@data.cam.ac.uk"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figshare.com/articles/Peer_review_After_Results_are_Known_Are_we_PARKing_the_Cart_Before_the_Horse_/3381379" TargetMode="Externa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hyperlink" Target="http://dx.doi.org/10.1101/gr.201541.115" TargetMode="External"/><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hyperlink" Target="http://www.ncbi.nlm.nih.gov/geo/query/acc.cgi?acc=GSE7516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9552" y="2060848"/>
            <a:ext cx="7772400" cy="1470025"/>
          </a:xfrm>
        </p:spPr>
        <p:txBody>
          <a:bodyPr/>
          <a:lstStyle/>
          <a:p>
            <a:pPr algn="l"/>
            <a:r>
              <a:rPr lang="en-GB" dirty="0"/>
              <a:t>R</a:t>
            </a:r>
            <a:r>
              <a:rPr lang="en-GB" dirty="0" smtClean="0"/>
              <a:t>esearch data sharing and management</a:t>
            </a:r>
            <a:endParaRPr lang="en-GB" dirty="0"/>
          </a:p>
        </p:txBody>
      </p:sp>
      <p:sp>
        <p:nvSpPr>
          <p:cNvPr id="3" name="Subtitle 2"/>
          <p:cNvSpPr>
            <a:spLocks noGrp="1"/>
          </p:cNvSpPr>
          <p:nvPr>
            <p:ph type="subTitle" idx="1"/>
          </p:nvPr>
        </p:nvSpPr>
        <p:spPr>
          <a:xfrm>
            <a:off x="539552" y="4077072"/>
            <a:ext cx="6400800" cy="1631032"/>
          </a:xfrm>
        </p:spPr>
        <p:txBody>
          <a:bodyPr>
            <a:normAutofit/>
          </a:bodyPr>
          <a:lstStyle/>
          <a:p>
            <a:pPr lvl="0">
              <a:defRPr>
                <a:solidFill>
                  <a:srgbClr val="000000"/>
                </a:solidFill>
                <a:uFillTx/>
              </a:defRPr>
            </a:pPr>
            <a:r>
              <a:rPr lang="en-GB" sz="1800" dirty="0" smtClean="0">
                <a:solidFill>
                  <a:schemeClr val="tx1"/>
                </a:solidFill>
                <a:uFill>
                  <a:solidFill>
                    <a:srgbClr val="57C4CD"/>
                  </a:solidFill>
                </a:uFill>
                <a:cs typeface="Arial" panose="020B0604020202020204" pitchFamily="34" charset="0"/>
              </a:rPr>
              <a:t>Rosie </a:t>
            </a:r>
            <a:r>
              <a:rPr lang="en-GB" sz="1800" dirty="0" smtClean="0">
                <a:solidFill>
                  <a:schemeClr val="tx1"/>
                </a:solidFill>
                <a:uFill>
                  <a:solidFill>
                    <a:srgbClr val="57C4CD"/>
                  </a:solidFill>
                </a:uFill>
                <a:cs typeface="Arial" panose="020B0604020202020204" pitchFamily="34" charset="0"/>
              </a:rPr>
              <a:t>Higman (@</a:t>
            </a:r>
            <a:r>
              <a:rPr lang="en-GB" sz="1800" dirty="0" err="1" smtClean="0">
                <a:solidFill>
                  <a:schemeClr val="tx1"/>
                </a:solidFill>
                <a:uFill>
                  <a:solidFill>
                    <a:srgbClr val="57C4CD"/>
                  </a:solidFill>
                </a:uFill>
                <a:cs typeface="Arial" panose="020B0604020202020204" pitchFamily="34" charset="0"/>
              </a:rPr>
              <a:t>RosieHLib</a:t>
            </a:r>
            <a:r>
              <a:rPr lang="en-GB" sz="1800" dirty="0" smtClean="0">
                <a:solidFill>
                  <a:schemeClr val="tx1"/>
                </a:solidFill>
                <a:uFill>
                  <a:solidFill>
                    <a:srgbClr val="57C4CD"/>
                  </a:solidFill>
                </a:uFill>
                <a:cs typeface="Arial" panose="020B0604020202020204" pitchFamily="34" charset="0"/>
              </a:rPr>
              <a:t>)</a:t>
            </a:r>
            <a:endParaRPr lang="en-GB" sz="1800" dirty="0">
              <a:solidFill>
                <a:schemeClr val="tx1"/>
              </a:solidFill>
              <a:uFill>
                <a:solidFill>
                  <a:srgbClr val="57C4CD"/>
                </a:solidFill>
              </a:uFill>
              <a:cs typeface="Arial" panose="020B0604020202020204" pitchFamily="34" charset="0"/>
            </a:endParaRPr>
          </a:p>
          <a:p>
            <a:pPr lvl="0">
              <a:defRPr>
                <a:solidFill>
                  <a:srgbClr val="000000"/>
                </a:solidFill>
                <a:uFillTx/>
              </a:defRPr>
            </a:pPr>
            <a:r>
              <a:rPr lang="en-GB" sz="1800" dirty="0">
                <a:solidFill>
                  <a:schemeClr val="tx1"/>
                </a:solidFill>
                <a:uFill>
                  <a:solidFill>
                    <a:srgbClr val="57C4CD"/>
                  </a:solidFill>
                </a:uFill>
                <a:cs typeface="Arial" panose="020B0604020202020204" pitchFamily="34" charset="0"/>
              </a:rPr>
              <a:t>Office of Scholarly Communication</a:t>
            </a:r>
          </a:p>
          <a:p>
            <a:pPr lvl="0">
              <a:defRPr>
                <a:solidFill>
                  <a:srgbClr val="000000"/>
                </a:solidFill>
                <a:uFillTx/>
              </a:defRPr>
            </a:pPr>
            <a:endParaRPr lang="en-GB" sz="1800" dirty="0">
              <a:solidFill>
                <a:schemeClr val="tx1"/>
              </a:solidFill>
              <a:uFill>
                <a:solidFill>
                  <a:srgbClr val="57C4CD"/>
                </a:solidFill>
              </a:uFill>
              <a:cs typeface="Arial" panose="020B0604020202020204" pitchFamily="34" charset="0"/>
            </a:endParaRPr>
          </a:p>
          <a:p>
            <a:pPr lvl="0">
              <a:defRPr>
                <a:solidFill>
                  <a:srgbClr val="000000"/>
                </a:solidFill>
                <a:uFillTx/>
              </a:defRPr>
            </a:pPr>
            <a:r>
              <a:rPr lang="en-GB" sz="1800" dirty="0" smtClean="0">
                <a:solidFill>
                  <a:schemeClr val="tx1"/>
                </a:solidFill>
                <a:uFill>
                  <a:solidFill>
                    <a:srgbClr val="57C4CD"/>
                  </a:solidFill>
                </a:uFill>
                <a:cs typeface="Arial" panose="020B0604020202020204" pitchFamily="34" charset="0"/>
              </a:rPr>
              <a:t>5</a:t>
            </a:r>
            <a:r>
              <a:rPr lang="en-GB" sz="1800" baseline="30000" dirty="0" smtClean="0">
                <a:solidFill>
                  <a:schemeClr val="tx1"/>
                </a:solidFill>
                <a:uFill>
                  <a:solidFill>
                    <a:srgbClr val="57C4CD"/>
                  </a:solidFill>
                </a:uFill>
                <a:cs typeface="Arial" panose="020B0604020202020204" pitchFamily="34" charset="0"/>
              </a:rPr>
              <a:t>th</a:t>
            </a:r>
            <a:r>
              <a:rPr lang="en-GB" sz="1800" dirty="0" smtClean="0">
                <a:solidFill>
                  <a:schemeClr val="tx1"/>
                </a:solidFill>
                <a:uFill>
                  <a:solidFill>
                    <a:srgbClr val="57C4CD"/>
                  </a:solidFill>
                </a:uFill>
                <a:cs typeface="Arial" panose="020B0604020202020204" pitchFamily="34" charset="0"/>
              </a:rPr>
              <a:t> December 2016</a:t>
            </a:r>
            <a:endParaRPr lang="en-GB" sz="1800" dirty="0">
              <a:solidFill>
                <a:schemeClr val="tx1"/>
              </a:solidFill>
              <a:uFill>
                <a:solidFill>
                  <a:srgbClr val="57C4CD"/>
                </a:solidFill>
              </a:uFill>
              <a:cs typeface="Arial" panose="020B0604020202020204" pitchFamily="34" charset="0"/>
            </a:endParaRPr>
          </a:p>
        </p:txBody>
      </p:sp>
    </p:spTree>
    <p:extLst>
      <p:ext uri="{BB962C8B-B14F-4D97-AF65-F5344CB8AC3E}">
        <p14:creationId xmlns:p14="http://schemas.microsoft.com/office/powerpoint/2010/main" val="31333500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71400"/>
            <a:ext cx="8229600" cy="1143000"/>
          </a:xfrm>
        </p:spPr>
        <p:txBody>
          <a:bodyPr>
            <a:normAutofit/>
          </a:bodyPr>
          <a:lstStyle/>
          <a:p>
            <a:r>
              <a:rPr lang="en-GB" sz="3600" dirty="0"/>
              <a:t>Protection against </a:t>
            </a:r>
            <a:r>
              <a:rPr lang="en-GB" sz="3600" dirty="0" smtClean="0"/>
              <a:t>misconduct</a:t>
            </a:r>
            <a:endParaRPr lang="en-GB" sz="3600" dirty="0"/>
          </a:p>
        </p:txBody>
      </p:sp>
      <p:pic>
        <p:nvPicPr>
          <p:cNvPr id="5" name="Picture 4"/>
          <p:cNvPicPr>
            <a:picLocks noChangeAspect="1"/>
          </p:cNvPicPr>
          <p:nvPr/>
        </p:nvPicPr>
        <p:blipFill>
          <a:blip r:embed="rId3"/>
          <a:stretch>
            <a:fillRect/>
          </a:stretch>
        </p:blipFill>
        <p:spPr>
          <a:xfrm>
            <a:off x="588342" y="1469996"/>
            <a:ext cx="3663859" cy="2816667"/>
          </a:xfrm>
          <a:prstGeom prst="rect">
            <a:avLst/>
          </a:prstGeom>
        </p:spPr>
      </p:pic>
      <p:pic>
        <p:nvPicPr>
          <p:cNvPr id="6" name="Picture 5"/>
          <p:cNvPicPr>
            <a:picLocks noChangeAspect="1"/>
          </p:cNvPicPr>
          <p:nvPr/>
        </p:nvPicPr>
        <p:blipFill>
          <a:blip r:embed="rId4"/>
          <a:stretch>
            <a:fillRect/>
          </a:stretch>
        </p:blipFill>
        <p:spPr>
          <a:xfrm>
            <a:off x="4359695" y="3044600"/>
            <a:ext cx="3530745" cy="2785923"/>
          </a:xfrm>
          <a:prstGeom prst="rect">
            <a:avLst/>
          </a:prstGeom>
        </p:spPr>
      </p:pic>
      <p:sp>
        <p:nvSpPr>
          <p:cNvPr id="4" name="Rectangle 3"/>
          <p:cNvSpPr/>
          <p:nvPr/>
        </p:nvSpPr>
        <p:spPr>
          <a:xfrm>
            <a:off x="347273" y="4508388"/>
            <a:ext cx="4114909" cy="369332"/>
          </a:xfrm>
          <a:prstGeom prst="rect">
            <a:avLst/>
          </a:prstGeom>
        </p:spPr>
        <p:txBody>
          <a:bodyPr wrap="none">
            <a:spAutoFit/>
          </a:bodyPr>
          <a:lstStyle/>
          <a:p>
            <a:r>
              <a:rPr lang="en-GB" dirty="0">
                <a:hlinkClick r:id="rId5"/>
              </a:rPr>
              <a:t>http://</a:t>
            </a:r>
            <a:r>
              <a:rPr lang="en-GB" dirty="0" smtClean="0">
                <a:hlinkClick r:id="rId5"/>
              </a:rPr>
              <a:t>dx.doi.org/</a:t>
            </a:r>
            <a:r>
              <a:rPr lang="en-GB" dirty="0" smtClean="0">
                <a:solidFill>
                  <a:srgbClr val="333333"/>
                </a:solidFill>
                <a:latin typeface="arial" panose="020B0604020202020204" pitchFamily="34" charset="0"/>
                <a:hlinkClick r:id="rId5"/>
              </a:rPr>
              <a:t>10.1038/nature12968</a:t>
            </a:r>
            <a:r>
              <a:rPr lang="en-GB" dirty="0" smtClean="0">
                <a:solidFill>
                  <a:srgbClr val="333333"/>
                </a:solidFill>
                <a:latin typeface="arial" panose="020B0604020202020204" pitchFamily="34" charset="0"/>
              </a:rPr>
              <a:t> </a:t>
            </a:r>
            <a:endParaRPr lang="en-GB" dirty="0"/>
          </a:p>
        </p:txBody>
      </p:sp>
      <p:sp>
        <p:nvSpPr>
          <p:cNvPr id="7" name="Rectangle 6"/>
          <p:cNvSpPr/>
          <p:nvPr/>
        </p:nvSpPr>
        <p:spPr>
          <a:xfrm>
            <a:off x="4499992" y="6126163"/>
            <a:ext cx="4179029" cy="369332"/>
          </a:xfrm>
          <a:prstGeom prst="rect">
            <a:avLst/>
          </a:prstGeom>
        </p:spPr>
        <p:txBody>
          <a:bodyPr wrap="none">
            <a:spAutoFit/>
          </a:bodyPr>
          <a:lstStyle/>
          <a:p>
            <a:r>
              <a:rPr lang="en-GB" dirty="0">
                <a:hlinkClick r:id="rId6"/>
              </a:rPr>
              <a:t>http://</a:t>
            </a:r>
            <a:r>
              <a:rPr lang="en-GB" dirty="0" smtClean="0">
                <a:hlinkClick r:id="rId6"/>
              </a:rPr>
              <a:t>dx.doi.org/</a:t>
            </a:r>
            <a:r>
              <a:rPr lang="en-GB" dirty="0" smtClean="0">
                <a:solidFill>
                  <a:srgbClr val="333333"/>
                </a:solidFill>
                <a:latin typeface="arial" panose="020B0604020202020204" pitchFamily="34" charset="0"/>
                <a:hlinkClick r:id="rId6"/>
              </a:rPr>
              <a:t>10.1038/nature12969</a:t>
            </a:r>
            <a:r>
              <a:rPr lang="en-GB" dirty="0" smtClean="0">
                <a:solidFill>
                  <a:srgbClr val="333333"/>
                </a:solidFill>
                <a:latin typeface="arial" panose="020B0604020202020204" pitchFamily="34" charset="0"/>
              </a:rPr>
              <a:t>  </a:t>
            </a:r>
            <a:endParaRPr lang="en-GB" dirty="0"/>
          </a:p>
        </p:txBody>
      </p:sp>
    </p:spTree>
    <p:extLst>
      <p:ext uri="{BB962C8B-B14F-4D97-AF65-F5344CB8AC3E}">
        <p14:creationId xmlns:p14="http://schemas.microsoft.com/office/powerpoint/2010/main" val="16034158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GB" dirty="0"/>
          </a:p>
        </p:txBody>
      </p:sp>
      <p:pic>
        <p:nvPicPr>
          <p:cNvPr id="6" name="Picture 5"/>
          <p:cNvPicPr>
            <a:picLocks noChangeAspect="1"/>
          </p:cNvPicPr>
          <p:nvPr/>
        </p:nvPicPr>
        <p:blipFill>
          <a:blip r:embed="rId2"/>
          <a:stretch>
            <a:fillRect/>
          </a:stretch>
        </p:blipFill>
        <p:spPr>
          <a:xfrm>
            <a:off x="748713" y="1550660"/>
            <a:ext cx="4348623" cy="4901268"/>
          </a:xfrm>
          <a:prstGeom prst="rect">
            <a:avLst/>
          </a:prstGeom>
        </p:spPr>
      </p:pic>
      <p:pic>
        <p:nvPicPr>
          <p:cNvPr id="8" name="Picture 7"/>
          <p:cNvPicPr>
            <a:picLocks noChangeAspect="1"/>
          </p:cNvPicPr>
          <p:nvPr/>
        </p:nvPicPr>
        <p:blipFill>
          <a:blip r:embed="rId3"/>
          <a:stretch>
            <a:fillRect/>
          </a:stretch>
        </p:blipFill>
        <p:spPr>
          <a:xfrm>
            <a:off x="5283711" y="3686375"/>
            <a:ext cx="3601203" cy="2490588"/>
          </a:xfrm>
          <a:prstGeom prst="rect">
            <a:avLst/>
          </a:prstGeom>
        </p:spPr>
      </p:pic>
      <p:pic>
        <p:nvPicPr>
          <p:cNvPr id="9" name="Picture 8"/>
          <p:cNvPicPr>
            <a:picLocks noChangeAspect="1"/>
          </p:cNvPicPr>
          <p:nvPr/>
        </p:nvPicPr>
        <p:blipFill>
          <a:blip r:embed="rId4"/>
          <a:stretch>
            <a:fillRect/>
          </a:stretch>
        </p:blipFill>
        <p:spPr>
          <a:xfrm>
            <a:off x="5283711" y="2696375"/>
            <a:ext cx="3687776" cy="784408"/>
          </a:xfrm>
          <a:prstGeom prst="rect">
            <a:avLst/>
          </a:prstGeom>
        </p:spPr>
      </p:pic>
      <p:sp>
        <p:nvSpPr>
          <p:cNvPr id="7" name="Title 1"/>
          <p:cNvSpPr txBox="1">
            <a:spLocks/>
          </p:cNvSpPr>
          <p:nvPr/>
        </p:nvSpPr>
        <p:spPr>
          <a:xfrm>
            <a:off x="467544" y="-1714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PT Sans" panose="020B0503020203020204" pitchFamily="34" charset="0"/>
                <a:ea typeface="+mj-ea"/>
                <a:cs typeface="+mj-cs"/>
              </a:defRPr>
            </a:lvl1pPr>
          </a:lstStyle>
          <a:p>
            <a:r>
              <a:rPr lang="en-GB" sz="3600" smtClean="0"/>
              <a:t>Protection against misconduct</a:t>
            </a:r>
            <a:endParaRPr lang="en-GB" sz="3600" dirty="0"/>
          </a:p>
        </p:txBody>
      </p:sp>
    </p:spTree>
    <p:extLst>
      <p:ext uri="{BB962C8B-B14F-4D97-AF65-F5344CB8AC3E}">
        <p14:creationId xmlns:p14="http://schemas.microsoft.com/office/powerpoint/2010/main" val="12473286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Open Access to publications</a:t>
            </a:r>
            <a:endParaRPr lang="en-GB" dirty="0"/>
          </a:p>
        </p:txBody>
      </p:sp>
      <p:sp>
        <p:nvSpPr>
          <p:cNvPr id="4" name="Title 1"/>
          <p:cNvSpPr txBox="1">
            <a:spLocks/>
          </p:cNvSpPr>
          <p:nvPr/>
        </p:nvSpPr>
        <p:spPr>
          <a:xfrm>
            <a:off x="899592" y="199090"/>
            <a:ext cx="7772400" cy="45352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PT Sans" panose="020B0503020203020204" pitchFamily="34" charset="0"/>
                <a:ea typeface="+mj-ea"/>
                <a:cs typeface="+mj-cs"/>
              </a:defRPr>
            </a:lvl1pPr>
          </a:lstStyle>
          <a:p>
            <a:pPr algn="r"/>
            <a:r>
              <a:rPr lang="en-US" sz="1800" cap="none" dirty="0" smtClean="0">
                <a:solidFill>
                  <a:srgbClr val="A9998F"/>
                </a:solidFill>
              </a:rPr>
              <a:t>Open Access Policies</a:t>
            </a:r>
            <a:endParaRPr lang="en-GB" sz="1800" cap="none" dirty="0">
              <a:solidFill>
                <a:srgbClr val="A9998F"/>
              </a:solidFill>
            </a:endParaRPr>
          </a:p>
        </p:txBody>
      </p:sp>
      <p:pic>
        <p:nvPicPr>
          <p:cNvPr id="5" name="HEFCE.jpg"/>
          <p:cNvPicPr>
            <a:picLocks noChangeAspect="1"/>
          </p:cNvPicPr>
          <p:nvPr/>
        </p:nvPicPr>
        <p:blipFill>
          <a:blip r:embed="rId2">
            <a:extLst/>
          </a:blip>
          <a:stretch>
            <a:fillRect/>
          </a:stretch>
        </p:blipFill>
        <p:spPr>
          <a:xfrm>
            <a:off x="4140112" y="5106385"/>
            <a:ext cx="4320845" cy="1440000"/>
          </a:xfrm>
          <a:prstGeom prst="rect">
            <a:avLst/>
          </a:prstGeom>
          <a:ln>
            <a:round/>
          </a:ln>
        </p:spPr>
      </p:pic>
      <p:pic>
        <p:nvPicPr>
          <p:cNvPr id="6" name="Rcuk-logo.png"/>
          <p:cNvPicPr>
            <a:picLocks noChangeAspect="1"/>
          </p:cNvPicPr>
          <p:nvPr/>
        </p:nvPicPr>
        <p:blipFill>
          <a:blip r:embed="rId3">
            <a:extLst/>
          </a:blip>
          <a:stretch>
            <a:fillRect/>
          </a:stretch>
        </p:blipFill>
        <p:spPr>
          <a:xfrm>
            <a:off x="4140112" y="2924944"/>
            <a:ext cx="1440000" cy="1440000"/>
          </a:xfrm>
          <a:prstGeom prst="rect">
            <a:avLst/>
          </a:prstGeom>
          <a:ln>
            <a:round/>
          </a:ln>
        </p:spPr>
      </p:pic>
      <p:pic>
        <p:nvPicPr>
          <p:cNvPr id="7" name="Picture 2" descr="http://www.wellcome.ac.uk/stellent/groups/corporatesite/@policy_communications/documents/web_document/WTP051586.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3608" y="4877025"/>
            <a:ext cx="3600400" cy="46948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9" descr="C:\userdata\as2507\downloads\LOGO-ERC.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44208" y="2924944"/>
            <a:ext cx="1368152" cy="13091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C:\userdata\as2507\downloads\800px-Cancer_Research_UK.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3567" y="2924944"/>
            <a:ext cx="2805507" cy="1080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03337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63081" y="980728"/>
            <a:ext cx="8208911" cy="584775"/>
          </a:xfrm>
          <a:prstGeom prst="rect">
            <a:avLst/>
          </a:prstGeom>
          <a:noFill/>
        </p:spPr>
        <p:txBody>
          <a:bodyPr wrap="square" rtlCol="0">
            <a:spAutoFit/>
          </a:bodyPr>
          <a:lstStyle/>
          <a:p>
            <a:r>
              <a:rPr lang="en-GB" sz="1600" dirty="0" smtClean="0">
                <a:latin typeface="PT Sans" panose="020B0503020203020204" pitchFamily="34" charset="0"/>
              </a:rPr>
              <a:t>Send us your paper </a:t>
            </a:r>
            <a:r>
              <a:rPr lang="en-GB" sz="1600" u="sng" dirty="0" smtClean="0">
                <a:latin typeface="PT Sans" panose="020B0503020203020204" pitchFamily="34" charset="0"/>
              </a:rPr>
              <a:t>within 3 months</a:t>
            </a:r>
            <a:r>
              <a:rPr lang="en-GB" sz="1600" dirty="0" smtClean="0">
                <a:latin typeface="PT Sans" panose="020B0503020203020204" pitchFamily="34" charset="0"/>
              </a:rPr>
              <a:t> of acceptance, or before signing a copyright form</a:t>
            </a:r>
          </a:p>
          <a:p>
            <a:pPr algn="ctr"/>
            <a:r>
              <a:rPr lang="en-GB" sz="1600" dirty="0" smtClean="0">
                <a:latin typeface="PT Sans" panose="020B0503020203020204" pitchFamily="34" charset="0"/>
              </a:rPr>
              <a:t>or choosing an Open Access option – whichever comes first.</a:t>
            </a:r>
            <a:endParaRPr lang="en-GB" sz="1600" dirty="0">
              <a:latin typeface="PT Sans" panose="020B0503020203020204" pitchFamily="34" charset="0"/>
            </a:endParaRPr>
          </a:p>
        </p:txBody>
      </p:sp>
      <p:sp>
        <p:nvSpPr>
          <p:cNvPr id="7" name="Title 1"/>
          <p:cNvSpPr txBox="1">
            <a:spLocks/>
          </p:cNvSpPr>
          <p:nvPr/>
        </p:nvSpPr>
        <p:spPr>
          <a:xfrm>
            <a:off x="899592" y="199090"/>
            <a:ext cx="7772400" cy="45352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PT Sans" panose="020B0503020203020204" pitchFamily="34" charset="0"/>
                <a:ea typeface="+mj-ea"/>
                <a:cs typeface="+mj-cs"/>
              </a:defRPr>
            </a:lvl1pPr>
          </a:lstStyle>
          <a:p>
            <a:pPr algn="r"/>
            <a:r>
              <a:rPr lang="en-US" sz="1800" cap="none" dirty="0" smtClean="0">
                <a:solidFill>
                  <a:srgbClr val="A9998F"/>
                </a:solidFill>
              </a:rPr>
              <a:t>Making your publication Open Access</a:t>
            </a:r>
            <a:endParaRPr lang="en-GB" sz="1800" cap="none" dirty="0">
              <a:solidFill>
                <a:srgbClr val="A9998F"/>
              </a:solidFill>
            </a:endParaRPr>
          </a:p>
        </p:txBody>
      </p:sp>
      <p:sp>
        <p:nvSpPr>
          <p:cNvPr id="8" name="TextBox 7"/>
          <p:cNvSpPr txBox="1"/>
          <p:nvPr/>
        </p:nvSpPr>
        <p:spPr>
          <a:xfrm>
            <a:off x="3300610" y="1734780"/>
            <a:ext cx="2542781" cy="338554"/>
          </a:xfrm>
          <a:prstGeom prst="rect">
            <a:avLst/>
          </a:prstGeom>
          <a:noFill/>
        </p:spPr>
        <p:txBody>
          <a:bodyPr wrap="square" rtlCol="0">
            <a:spAutoFit/>
          </a:bodyPr>
          <a:lstStyle/>
          <a:p>
            <a:pPr algn="ctr"/>
            <a:r>
              <a:rPr lang="en-GB" sz="1600" dirty="0" smtClean="0">
                <a:latin typeface="PT Sans" panose="020B0503020203020204" pitchFamily="34" charset="0"/>
                <a:hlinkClick r:id="rId2"/>
              </a:rPr>
              <a:t>www.openaccess.cam.ac.uk</a:t>
            </a:r>
            <a:endParaRPr lang="en-GB" sz="1600" dirty="0">
              <a:latin typeface="PT Sans" panose="020B0503020203020204" pitchFamily="34" charset="0"/>
            </a:endParaRPr>
          </a:p>
        </p:txBody>
      </p:sp>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1574" r="24283" b="61151"/>
          <a:stretch/>
        </p:blipFill>
        <p:spPr bwMode="auto">
          <a:xfrm>
            <a:off x="899592" y="2242611"/>
            <a:ext cx="7385687" cy="396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938929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20080"/>
          </a:xfrm>
        </p:spPr>
        <p:txBody>
          <a:bodyPr>
            <a:normAutofit/>
          </a:bodyPr>
          <a:lstStyle/>
          <a:p>
            <a:r>
              <a:rPr lang="en-GB" sz="2800" dirty="0" smtClean="0"/>
              <a:t>Open Access to research data</a:t>
            </a:r>
            <a:endParaRPr lang="en-GB" sz="2800" dirty="0"/>
          </a:p>
        </p:txBody>
      </p:sp>
      <p:pic>
        <p:nvPicPr>
          <p:cNvPr id="6" name="Picture 2" descr="http://www.wellcome.ac.uk/stellent/groups/corporatesite/@policy_communications/documents/web_document/WTP051586.gif"/>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75204" y="5286242"/>
            <a:ext cx="1736556" cy="22644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935596" y="1484784"/>
            <a:ext cx="7272808" cy="1200329"/>
          </a:xfrm>
          <a:prstGeom prst="rect">
            <a:avLst/>
          </a:prstGeom>
        </p:spPr>
        <p:txBody>
          <a:bodyPr wrap="square">
            <a:spAutoFit/>
          </a:bodyPr>
          <a:lstStyle/>
          <a:p>
            <a:pPr algn="just"/>
            <a:r>
              <a:rPr lang="en-GB" sz="2400" i="1" dirty="0">
                <a:latin typeface="PT Sans" panose="020B0604020202020204" charset="0"/>
                <a:cs typeface="Arial" panose="020B0604020202020204" pitchFamily="34" charset="0"/>
              </a:rPr>
              <a:t>“Publicly funded research data are a public good (…), which should be made openly available with as few restrictions as possible…”</a:t>
            </a:r>
            <a:endParaRPr lang="en-GB" sz="2400" dirty="0">
              <a:latin typeface="PT Sans" panose="020B0604020202020204" charset="0"/>
              <a:cs typeface="Arial" panose="020B0604020202020204" pitchFamily="34" charset="0"/>
            </a:endParaRPr>
          </a:p>
        </p:txBody>
      </p:sp>
      <p:grpSp>
        <p:nvGrpSpPr>
          <p:cNvPr id="15" name="Group 14"/>
          <p:cNvGrpSpPr/>
          <p:nvPr/>
        </p:nvGrpSpPr>
        <p:grpSpPr>
          <a:xfrm>
            <a:off x="246526" y="3319136"/>
            <a:ext cx="8650949" cy="1402813"/>
            <a:chOff x="360646" y="3319136"/>
            <a:chExt cx="8650949" cy="1402813"/>
          </a:xfrm>
        </p:grpSpPr>
        <p:pic>
          <p:nvPicPr>
            <p:cNvPr id="5" name="Rcuk-logo.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13059" y="3477169"/>
              <a:ext cx="1180400" cy="1180400"/>
            </a:xfrm>
            <a:prstGeom prst="rect">
              <a:avLst/>
            </a:prstGeom>
            <a:ln>
              <a:round/>
            </a:ln>
          </p:spPr>
        </p:pic>
        <p:pic>
          <p:nvPicPr>
            <p:cNvPr id="7" name="Picture 9" descr="C:\userdata\as2507\downloads\LOGO-ERC.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227095" y="3412789"/>
              <a:ext cx="1368152" cy="13091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C:\userdata\as2507\downloads\800px-Cancer_Research_UK.svg.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60646" y="3717254"/>
              <a:ext cx="1818777" cy="7002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http://www.ehi2.swan.ac.uk/en/getfile.php?type=site_images&amp;id=Horizon%202020-logo-ce-vertical-en.jp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524328" y="3319136"/>
              <a:ext cx="1487267" cy="1098347"/>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11" name="Picture 2" descr="http://news.sciencemag.org/sites/default/files/styles/thumb_article_l/public/media/si-LOGOS.jpg?itok=t2yHtWYY"/>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6028883" y="3610379"/>
              <a:ext cx="1061809" cy="913979"/>
            </a:xfrm>
            <a:prstGeom prst="rect">
              <a:avLst/>
            </a:prstGeom>
            <a:ln>
              <a:noFill/>
            </a:ln>
            <a:effectLst/>
            <a:extLst>
              <a:ext uri="{909E8E84-426E-40DD-AFC4-6F175D3DCCD1}">
                <a14:hiddenFill xmlns:a14="http://schemas.microsoft.com/office/drawing/2010/main">
                  <a:solidFill>
                    <a:srgbClr val="FFFFFF"/>
                  </a:solidFill>
                </a14:hiddenFill>
              </a:ext>
            </a:extLst>
          </p:spPr>
        </p:pic>
      </p:grpSp>
      <p:pic>
        <p:nvPicPr>
          <p:cNvPr id="12" name="Picture 4" descr="http://immersiveeducation.org/sites/default/files/styles/seven-product-colorbox/public/product-images/gates-blue%2Bwhite%2Blogo_30.jpg?itok=Scf6sICm"/>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7020272" y="4996213"/>
            <a:ext cx="1649295" cy="806501"/>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13" name="Picture 7"/>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875866" y="5131510"/>
            <a:ext cx="1550884" cy="535907"/>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9" descr="http://www2.warwick.ac.uk/fac/sci/dcs/people/stephen_jarvis/royalsociety.gif"/>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4890856" y="5223086"/>
            <a:ext cx="1665309" cy="352755"/>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18" name="Rectangle 17"/>
          <p:cNvSpPr/>
          <p:nvPr/>
        </p:nvSpPr>
        <p:spPr>
          <a:xfrm>
            <a:off x="2759068" y="6270096"/>
            <a:ext cx="3901164" cy="369332"/>
          </a:xfrm>
          <a:prstGeom prst="rect">
            <a:avLst/>
          </a:prstGeom>
        </p:spPr>
        <p:txBody>
          <a:bodyPr wrap="square">
            <a:spAutoFit/>
          </a:bodyPr>
          <a:lstStyle/>
          <a:p>
            <a:r>
              <a:rPr lang="en-GB" dirty="0" smtClean="0">
                <a:latin typeface="PT Sans" panose="020B0604020202020204" charset="0"/>
                <a:hlinkClick r:id="rId11"/>
              </a:rPr>
              <a:t>www.rcuk.ac.uk/research/datapolicy</a:t>
            </a:r>
            <a:r>
              <a:rPr lang="en-GB" dirty="0" smtClean="0">
                <a:latin typeface="PT Sans" panose="020B0604020202020204" charset="0"/>
              </a:rPr>
              <a:t> </a:t>
            </a:r>
            <a:endParaRPr lang="en-GB" dirty="0">
              <a:latin typeface="PT Sans" panose="020B0604020202020204" charset="0"/>
            </a:endParaRPr>
          </a:p>
        </p:txBody>
      </p:sp>
    </p:spTree>
    <p:extLst>
      <p:ext uri="{BB962C8B-B14F-4D97-AF65-F5344CB8AC3E}">
        <p14:creationId xmlns:p14="http://schemas.microsoft.com/office/powerpoint/2010/main" val="23536295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774" y="1196752"/>
            <a:ext cx="8229600" cy="1143000"/>
          </a:xfrm>
        </p:spPr>
        <p:txBody>
          <a:bodyPr>
            <a:noAutofit/>
          </a:bodyPr>
          <a:lstStyle/>
          <a:p>
            <a:r>
              <a:rPr lang="en-GB" sz="3600" dirty="0" smtClean="0"/>
              <a:t>Data management plans:</a:t>
            </a:r>
            <a:br>
              <a:rPr lang="en-GB" sz="3600" dirty="0" smtClean="0"/>
            </a:br>
            <a:r>
              <a:rPr lang="en-GB" sz="3600" dirty="0" smtClean="0"/>
              <a:t>compulsory part of grant applications</a:t>
            </a:r>
            <a:endParaRPr lang="en-GB" sz="3600" dirty="0"/>
          </a:p>
        </p:txBody>
      </p:sp>
      <p:pic>
        <p:nvPicPr>
          <p:cNvPr id="6" name="Picture 2" descr="http://www.wellcome.ac.uk/stellent/groups/corporatesite/@policy_communications/documents/web_document/WTP051586.gif"/>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75204" y="5286242"/>
            <a:ext cx="1736556" cy="226443"/>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246526" y="3319136"/>
            <a:ext cx="8650949" cy="1402813"/>
            <a:chOff x="360646" y="3319136"/>
            <a:chExt cx="8650949" cy="1402813"/>
          </a:xfrm>
        </p:grpSpPr>
        <p:pic>
          <p:nvPicPr>
            <p:cNvPr id="5" name="Rcuk-logo.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13059" y="3477169"/>
              <a:ext cx="1180400" cy="1180400"/>
            </a:xfrm>
            <a:prstGeom prst="rect">
              <a:avLst/>
            </a:prstGeom>
            <a:ln>
              <a:round/>
            </a:ln>
          </p:spPr>
        </p:pic>
        <p:pic>
          <p:nvPicPr>
            <p:cNvPr id="7" name="Picture 9" descr="C:\userdata\as2507\downloads\LOGO-ERC.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227095" y="3412789"/>
              <a:ext cx="1368152" cy="13091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C:\userdata\as2507\downloads\800px-Cancer_Research_UK.svg.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60646" y="3717254"/>
              <a:ext cx="1818777" cy="7002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http://www.ehi2.swan.ac.uk/en/getfile.php?type=site_images&amp;id=Horizon%202020-logo-ce-vertical-en.jp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524328" y="3319136"/>
              <a:ext cx="1487267" cy="1098347"/>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11" name="Picture 2" descr="http://news.sciencemag.org/sites/default/files/styles/thumb_article_l/public/media/si-LOGOS.jpg?itok=t2yHtWYY"/>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6028883" y="3610379"/>
              <a:ext cx="1061809" cy="913979"/>
            </a:xfrm>
            <a:prstGeom prst="rect">
              <a:avLst/>
            </a:prstGeom>
            <a:ln>
              <a:noFill/>
            </a:ln>
            <a:effectLst/>
            <a:extLst>
              <a:ext uri="{909E8E84-426E-40DD-AFC4-6F175D3DCCD1}">
                <a14:hiddenFill xmlns:a14="http://schemas.microsoft.com/office/drawing/2010/main">
                  <a:solidFill>
                    <a:srgbClr val="FFFFFF"/>
                  </a:solidFill>
                </a14:hiddenFill>
              </a:ext>
            </a:extLst>
          </p:spPr>
        </p:pic>
      </p:grpSp>
      <p:pic>
        <p:nvPicPr>
          <p:cNvPr id="12" name="Picture 4" descr="http://immersiveeducation.org/sites/default/files/styles/seven-product-colorbox/public/product-images/gates-blue%2Bwhite%2Blogo_30.jpg?itok=Scf6sICm"/>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7020272" y="4996213"/>
            <a:ext cx="1649295" cy="806501"/>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13" name="Picture 7"/>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875866" y="5131510"/>
            <a:ext cx="1550884" cy="535907"/>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9" descr="http://www2.warwick.ac.uk/fac/sci/dcs/people/stephen_jarvis/royalsociety.gif"/>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4890856" y="5223086"/>
            <a:ext cx="1665309" cy="352755"/>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18" name="Rectangle 17"/>
          <p:cNvSpPr/>
          <p:nvPr/>
        </p:nvSpPr>
        <p:spPr>
          <a:xfrm>
            <a:off x="2759068" y="6270096"/>
            <a:ext cx="3625864" cy="369332"/>
          </a:xfrm>
          <a:prstGeom prst="rect">
            <a:avLst/>
          </a:prstGeom>
        </p:spPr>
        <p:txBody>
          <a:bodyPr wrap="square">
            <a:spAutoFit/>
          </a:bodyPr>
          <a:lstStyle/>
          <a:p>
            <a:r>
              <a:rPr lang="en-GB" dirty="0" smtClean="0">
                <a:hlinkClick r:id="rId11"/>
              </a:rPr>
              <a:t>www.rcuk.ac.uk/research/datapolicy</a:t>
            </a:r>
            <a:r>
              <a:rPr lang="en-GB" dirty="0" smtClean="0"/>
              <a:t> </a:t>
            </a:r>
            <a:endParaRPr lang="en-GB" dirty="0"/>
          </a:p>
        </p:txBody>
      </p:sp>
    </p:spTree>
    <p:extLst>
      <p:ext uri="{BB962C8B-B14F-4D97-AF65-F5344CB8AC3E}">
        <p14:creationId xmlns:p14="http://schemas.microsoft.com/office/powerpoint/2010/main" val="5462626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389354" y="6934"/>
            <a:ext cx="3210721" cy="668853"/>
          </a:xfrm>
          <a:prstGeom prst="rect">
            <a:avLst/>
          </a:prstGeom>
        </p:spPr>
        <p:txBody>
          <a:bodyPr wrap="none" lIns="91330" tIns="45664" rIns="91330" bIns="45664">
            <a:spAutoFit/>
          </a:bodyPr>
          <a:lstStyle/>
          <a:p>
            <a:pPr marL="40591" marR="40591" latinLnBrk="1" hangingPunct="0">
              <a:lnSpc>
                <a:spcPct val="150000"/>
              </a:lnSpc>
            </a:pPr>
            <a:r>
              <a:rPr lang="en-GB" sz="2800" dirty="0">
                <a:latin typeface="PT Sans" panose="020B0604020202020204" charset="0"/>
                <a:ea typeface="+mj-ea"/>
                <a:cs typeface="Arial" panose="020B0604020202020204" pitchFamily="34" charset="0"/>
                <a:sym typeface="PT Sans"/>
              </a:rPr>
              <a:t>How to share data?</a:t>
            </a:r>
          </a:p>
        </p:txBody>
      </p:sp>
      <p:sp>
        <p:nvSpPr>
          <p:cNvPr id="8" name="Rectangle 7"/>
          <p:cNvSpPr/>
          <p:nvPr/>
        </p:nvSpPr>
        <p:spPr>
          <a:xfrm>
            <a:off x="179512" y="1772816"/>
            <a:ext cx="8964488" cy="4216426"/>
          </a:xfrm>
          <a:prstGeom prst="rect">
            <a:avLst/>
          </a:prstGeom>
        </p:spPr>
        <p:txBody>
          <a:bodyPr wrap="square" lIns="91330" tIns="45664" rIns="91330" bIns="45664">
            <a:spAutoFit/>
          </a:bodyPr>
          <a:lstStyle/>
          <a:p>
            <a:pPr marL="456654" indent="-456654">
              <a:spcBef>
                <a:spcPts val="1200"/>
              </a:spcBef>
              <a:spcAft>
                <a:spcPts val="1800"/>
              </a:spcAft>
              <a:buFont typeface="Arial" panose="020B0604020202020204" pitchFamily="34" charset="0"/>
              <a:buChar char="•"/>
            </a:pPr>
            <a:r>
              <a:rPr lang="en-GB" sz="2800" dirty="0" smtClean="0">
                <a:latin typeface="PT Sans" panose="020B0604020202020204" charset="0"/>
                <a:cs typeface="Arial" panose="020B0604020202020204" pitchFamily="34" charset="0"/>
                <a:sym typeface="PT Sans"/>
              </a:rPr>
              <a:t>Store - </a:t>
            </a:r>
            <a:r>
              <a:rPr lang="en-GB" sz="2800" dirty="0">
                <a:latin typeface="PT Sans" panose="020B0604020202020204" charset="0"/>
                <a:cs typeface="Arial" panose="020B0604020202020204" pitchFamily="34" charset="0"/>
                <a:sym typeface="PT Sans"/>
              </a:rPr>
              <a:t>10 </a:t>
            </a:r>
            <a:r>
              <a:rPr lang="en-GB" sz="2800" dirty="0" smtClean="0">
                <a:latin typeface="PT Sans" panose="020B0604020202020204" charset="0"/>
                <a:cs typeface="Arial" panose="020B0604020202020204" pitchFamily="34" charset="0"/>
                <a:sym typeface="PT Sans"/>
              </a:rPr>
              <a:t>years+</a:t>
            </a:r>
            <a:endParaRPr lang="en-GB" sz="2800" dirty="0">
              <a:latin typeface="PT Sans" panose="020B0604020202020204" charset="0"/>
              <a:cs typeface="Arial" panose="020B0604020202020204" pitchFamily="34" charset="0"/>
              <a:sym typeface="PT Sans"/>
            </a:endParaRPr>
          </a:p>
          <a:p>
            <a:pPr marL="456654" indent="-456654">
              <a:spcBef>
                <a:spcPts val="1200"/>
              </a:spcBef>
              <a:spcAft>
                <a:spcPts val="1800"/>
              </a:spcAft>
              <a:buFont typeface="Arial" panose="020B0604020202020204" pitchFamily="34" charset="0"/>
              <a:buChar char="•"/>
            </a:pPr>
            <a:r>
              <a:rPr lang="en-GB" sz="2800" dirty="0" smtClean="0">
                <a:latin typeface="PT Sans" panose="020B0604020202020204" charset="0"/>
                <a:ea typeface="+mj-ea"/>
                <a:cs typeface="Arial" panose="020B0604020202020204" pitchFamily="34" charset="0"/>
                <a:sym typeface="PT Sans"/>
              </a:rPr>
              <a:t>Describe </a:t>
            </a:r>
            <a:endParaRPr lang="en-GB" sz="2800" dirty="0">
              <a:latin typeface="PT Sans" panose="020B0604020202020204" charset="0"/>
              <a:ea typeface="+mj-ea"/>
              <a:cs typeface="Arial" panose="020B0604020202020204" pitchFamily="34" charset="0"/>
              <a:sym typeface="PT Sans"/>
            </a:endParaRPr>
          </a:p>
          <a:p>
            <a:pPr marL="456654" indent="-456654">
              <a:spcBef>
                <a:spcPts val="1200"/>
              </a:spcBef>
              <a:spcAft>
                <a:spcPts val="1800"/>
              </a:spcAft>
              <a:buFont typeface="Arial" panose="020B0604020202020204" pitchFamily="34" charset="0"/>
              <a:buChar char="•"/>
            </a:pPr>
            <a:r>
              <a:rPr lang="en-GB" sz="2800" dirty="0" smtClean="0">
                <a:latin typeface="PT Sans" panose="020B0604020202020204" charset="0"/>
                <a:ea typeface="+mj-ea"/>
                <a:cs typeface="Arial" panose="020B0604020202020204" pitchFamily="34" charset="0"/>
                <a:sym typeface="PT Sans"/>
              </a:rPr>
              <a:t>Deposit </a:t>
            </a:r>
            <a:r>
              <a:rPr lang="en-GB" sz="2800" dirty="0">
                <a:latin typeface="PT Sans" panose="020B0604020202020204" charset="0"/>
                <a:ea typeface="+mj-ea"/>
                <a:cs typeface="Arial" panose="020B0604020202020204" pitchFamily="34" charset="0"/>
                <a:sym typeface="PT Sans"/>
              </a:rPr>
              <a:t>your data in </a:t>
            </a:r>
            <a:r>
              <a:rPr lang="en-GB" sz="2800" u="sng" dirty="0">
                <a:latin typeface="PT Sans" panose="020B0604020202020204" charset="0"/>
                <a:ea typeface="+mj-ea"/>
                <a:cs typeface="Arial" panose="020B0604020202020204" pitchFamily="34" charset="0"/>
                <a:sym typeface="PT Sans"/>
              </a:rPr>
              <a:t>suitable</a:t>
            </a:r>
            <a:r>
              <a:rPr lang="en-GB" sz="2800" dirty="0">
                <a:latin typeface="PT Sans" panose="020B0604020202020204" charset="0"/>
                <a:ea typeface="+mj-ea"/>
                <a:cs typeface="Arial" panose="020B0604020202020204" pitchFamily="34" charset="0"/>
                <a:sym typeface="PT Sans"/>
              </a:rPr>
              <a:t> </a:t>
            </a:r>
            <a:r>
              <a:rPr lang="en-GB" sz="2800" dirty="0" smtClean="0">
                <a:latin typeface="PT Sans" panose="020B0604020202020204" charset="0"/>
                <a:ea typeface="+mj-ea"/>
                <a:cs typeface="Arial" panose="020B0604020202020204" pitchFamily="34" charset="0"/>
                <a:sym typeface="PT Sans"/>
              </a:rPr>
              <a:t>data repositories</a:t>
            </a:r>
            <a:r>
              <a:rPr lang="en-GB" sz="2800" i="1" dirty="0">
                <a:latin typeface="PT Sans" panose="020B0604020202020204" charset="0"/>
                <a:ea typeface="+mj-ea"/>
                <a:cs typeface="Arial" panose="020B0604020202020204" pitchFamily="34" charset="0"/>
                <a:sym typeface="PT Sans"/>
              </a:rPr>
              <a:t> </a:t>
            </a:r>
            <a:r>
              <a:rPr lang="en-GB" sz="2800" u="sng" dirty="0" smtClean="0">
                <a:latin typeface="PT Sans" panose="020B0604020202020204" charset="0"/>
                <a:ea typeface="+mj-ea"/>
                <a:cs typeface="Arial" panose="020B0604020202020204" pitchFamily="34" charset="0"/>
                <a:sym typeface="PT Sans"/>
              </a:rPr>
              <a:t>and add a link to your data in your publication</a:t>
            </a:r>
            <a:endParaRPr lang="en-GB" sz="2800" i="1" u="sng" dirty="0">
              <a:latin typeface="PT Sans" panose="020B0604020202020204" charset="0"/>
              <a:ea typeface="+mj-ea"/>
              <a:cs typeface="Arial" panose="020B0604020202020204" pitchFamily="34" charset="0"/>
              <a:sym typeface="PT Sans"/>
            </a:endParaRPr>
          </a:p>
          <a:p>
            <a:pPr marL="456654" indent="-456654">
              <a:spcBef>
                <a:spcPts val="1200"/>
              </a:spcBef>
              <a:spcAft>
                <a:spcPts val="1800"/>
              </a:spcAft>
              <a:buFont typeface="Arial" panose="020B0604020202020204" pitchFamily="34" charset="0"/>
              <a:buChar char="•"/>
            </a:pPr>
            <a:endParaRPr lang="en-GB" sz="2800" i="1" u="sng" dirty="0" smtClean="0">
              <a:latin typeface="PT Sans" panose="020B0604020202020204" charset="0"/>
              <a:ea typeface="+mj-ea"/>
              <a:cs typeface="Arial" panose="020B0604020202020204" pitchFamily="34" charset="0"/>
              <a:sym typeface="PT Sans"/>
            </a:endParaRPr>
          </a:p>
          <a:p>
            <a:pPr algn="ctr">
              <a:spcBef>
                <a:spcPts val="1200"/>
              </a:spcBef>
              <a:spcAft>
                <a:spcPts val="1800"/>
              </a:spcAft>
            </a:pPr>
            <a:r>
              <a:rPr lang="en-GB" sz="2800" b="1" dirty="0" smtClean="0">
                <a:latin typeface="PT Sans" panose="020B0604020202020204" charset="0"/>
                <a:ea typeface="+mj-ea"/>
                <a:cs typeface="Arial" panose="020B0604020202020204" pitchFamily="34" charset="0"/>
                <a:sym typeface="PT Sans"/>
              </a:rPr>
              <a:t>Exceptions for personal and sensitive data</a:t>
            </a:r>
          </a:p>
        </p:txBody>
      </p:sp>
    </p:spTree>
    <p:extLst>
      <p:ext uri="{BB962C8B-B14F-4D97-AF65-F5344CB8AC3E}">
        <p14:creationId xmlns:p14="http://schemas.microsoft.com/office/powerpoint/2010/main" val="933430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Shape 312"/>
          <p:cNvSpPr txBox="1">
            <a:spLocks noGrp="1"/>
          </p:cNvSpPr>
          <p:nvPr>
            <p:ph type="title"/>
          </p:nvPr>
        </p:nvSpPr>
        <p:spPr>
          <a:xfrm>
            <a:off x="1115616" y="116631"/>
            <a:ext cx="7797552" cy="72008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PT Sans"/>
              <a:buNone/>
            </a:pPr>
            <a:r>
              <a:rPr lang="en-GB" sz="2800" b="0" i="0" u="none" strike="noStrike" cap="none" dirty="0" smtClean="0">
                <a:solidFill>
                  <a:schemeClr val="dk1"/>
                </a:solidFill>
                <a:latin typeface="PT Sans"/>
                <a:ea typeface="PT Sans"/>
                <a:cs typeface="PT Sans"/>
                <a:sym typeface="PT Sans"/>
              </a:rPr>
              <a:t>What is personal data?</a:t>
            </a:r>
            <a:endParaRPr lang="en-GB" sz="2800" b="0" i="0" u="none" strike="noStrike" cap="none" dirty="0">
              <a:solidFill>
                <a:schemeClr val="dk1"/>
              </a:solidFill>
              <a:latin typeface="PT Sans"/>
              <a:ea typeface="PT Sans"/>
              <a:cs typeface="PT Sans"/>
              <a:sym typeface="PT Sans"/>
            </a:endParaRPr>
          </a:p>
        </p:txBody>
      </p:sp>
      <p:sp>
        <p:nvSpPr>
          <p:cNvPr id="313" name="Shape 313"/>
          <p:cNvSpPr txBox="1">
            <a:spLocks noGrp="1"/>
          </p:cNvSpPr>
          <p:nvPr>
            <p:ph type="body" idx="1"/>
          </p:nvPr>
        </p:nvSpPr>
        <p:spPr>
          <a:xfrm>
            <a:off x="971600" y="1412775"/>
            <a:ext cx="7416824" cy="4525963"/>
          </a:xfrm>
          <a:prstGeom prst="rect">
            <a:avLst/>
          </a:prstGeom>
          <a:noFill/>
          <a:ln>
            <a:noFill/>
          </a:ln>
        </p:spPr>
        <p:txBody>
          <a:bodyPr lIns="91425" tIns="45700" rIns="91425" bIns="45700" anchor="t" anchorCtr="0">
            <a:noAutofit/>
          </a:bodyPr>
          <a:lstStyle/>
          <a:p>
            <a:pPr marL="342900" marR="0" lvl="0" indent="-342900" algn="l" rtl="0">
              <a:lnSpc>
                <a:spcPct val="90000"/>
              </a:lnSpc>
              <a:spcBef>
                <a:spcPts val="0"/>
              </a:spcBef>
              <a:spcAft>
                <a:spcPts val="0"/>
              </a:spcAft>
              <a:buClr>
                <a:schemeClr val="dk1"/>
              </a:buClr>
              <a:buSzPct val="98666"/>
              <a:buFont typeface="Arial"/>
              <a:buChar char="•"/>
            </a:pPr>
            <a:endParaRPr lang="en-GB" sz="2800" dirty="0">
              <a:solidFill>
                <a:schemeClr val="dk1"/>
              </a:solidFill>
              <a:latin typeface="PT Sans"/>
              <a:ea typeface="PT Sans"/>
              <a:cs typeface="PT Sans"/>
              <a:sym typeface="PT Sans"/>
            </a:endParaRPr>
          </a:p>
          <a:p>
            <a:pPr marL="0" marR="0" lvl="0" indent="0" algn="ctr" rtl="0">
              <a:lnSpc>
                <a:spcPct val="90000"/>
              </a:lnSpc>
              <a:spcBef>
                <a:spcPts val="0"/>
              </a:spcBef>
              <a:spcAft>
                <a:spcPts val="0"/>
              </a:spcAft>
              <a:buClr>
                <a:schemeClr val="dk1"/>
              </a:buClr>
              <a:buSzPct val="98666"/>
              <a:buNone/>
            </a:pPr>
            <a:r>
              <a:rPr lang="en-GB" sz="2800" b="0" i="0" u="none" strike="noStrike" cap="none" dirty="0" smtClean="0">
                <a:solidFill>
                  <a:srgbClr val="E4603A"/>
                </a:solidFill>
                <a:latin typeface="PT Sans"/>
                <a:ea typeface="PT Sans"/>
                <a:cs typeface="PT Sans"/>
                <a:sym typeface="PT Sans"/>
              </a:rPr>
              <a:t>“records or other information that, on their own, or linked with other data or information in the possession of the data controller, can reveal the identity of an actual living person”</a:t>
            </a:r>
          </a:p>
          <a:p>
            <a:pPr marL="0" marR="0" lvl="0" indent="0" algn="ctr" rtl="0">
              <a:lnSpc>
                <a:spcPct val="90000"/>
              </a:lnSpc>
              <a:spcBef>
                <a:spcPts val="0"/>
              </a:spcBef>
              <a:spcAft>
                <a:spcPts val="0"/>
              </a:spcAft>
              <a:buClr>
                <a:schemeClr val="dk1"/>
              </a:buClr>
              <a:buSzPct val="98666"/>
              <a:buNone/>
            </a:pPr>
            <a:endParaRPr lang="en-GB" sz="2800" dirty="0" smtClean="0">
              <a:solidFill>
                <a:srgbClr val="E4603A"/>
              </a:solidFill>
              <a:latin typeface="PT Sans"/>
              <a:ea typeface="PT Sans"/>
              <a:cs typeface="PT Sans"/>
              <a:sym typeface="PT Sans"/>
            </a:endParaRPr>
          </a:p>
          <a:p>
            <a:pPr marL="0" marR="0" lvl="0" indent="0" algn="ctr" rtl="0">
              <a:lnSpc>
                <a:spcPct val="90000"/>
              </a:lnSpc>
              <a:spcBef>
                <a:spcPts val="0"/>
              </a:spcBef>
              <a:spcAft>
                <a:spcPts val="0"/>
              </a:spcAft>
              <a:buClr>
                <a:schemeClr val="dk1"/>
              </a:buClr>
              <a:buSzPct val="98666"/>
              <a:buNone/>
            </a:pPr>
            <a:endParaRPr lang="en-GB" sz="2800" dirty="0">
              <a:solidFill>
                <a:srgbClr val="E4603A"/>
              </a:solidFill>
              <a:latin typeface="PT Sans"/>
              <a:ea typeface="PT Sans"/>
              <a:cs typeface="PT Sans"/>
              <a:sym typeface="PT Sans"/>
            </a:endParaRPr>
          </a:p>
          <a:p>
            <a:pPr marL="0" indent="0" algn="ctr">
              <a:lnSpc>
                <a:spcPct val="90000"/>
              </a:lnSpc>
              <a:spcBef>
                <a:spcPts val="0"/>
              </a:spcBef>
              <a:buClr>
                <a:schemeClr val="dk1"/>
              </a:buClr>
              <a:buSzPct val="98666"/>
              <a:buNone/>
            </a:pPr>
            <a:r>
              <a:rPr lang="en-GB" sz="2800" b="0" i="1" u="none" strike="noStrike" cap="none" dirty="0" smtClean="0">
                <a:latin typeface="PT Sans"/>
                <a:ea typeface="PT Sans"/>
                <a:cs typeface="PT Sans"/>
                <a:sym typeface="PT Sans"/>
              </a:rPr>
              <a:t>Data Protection Act (1998)</a:t>
            </a:r>
            <a:endParaRPr lang="en-GB" sz="2800" b="0" i="1" u="none" strike="noStrike" cap="none" dirty="0">
              <a:latin typeface="PT Sans"/>
              <a:ea typeface="PT Sans"/>
              <a:cs typeface="PT Sans"/>
              <a:sym typeface="PT Sans"/>
            </a:endParaRPr>
          </a:p>
        </p:txBody>
      </p:sp>
    </p:spTree>
    <p:extLst>
      <p:ext uri="{BB962C8B-B14F-4D97-AF65-F5344CB8AC3E}">
        <p14:creationId xmlns:p14="http://schemas.microsoft.com/office/powerpoint/2010/main" val="4075597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312"/>
          <p:cNvSpPr txBox="1">
            <a:spLocks/>
          </p:cNvSpPr>
          <p:nvPr/>
        </p:nvSpPr>
        <p:spPr>
          <a:xfrm>
            <a:off x="1115616" y="116631"/>
            <a:ext cx="7797552" cy="720080"/>
          </a:xfrm>
          <a:prstGeom prst="rect">
            <a:avLst/>
          </a:prstGeom>
          <a:noFill/>
          <a:ln>
            <a:noFill/>
          </a:ln>
        </p:spPr>
        <p:txBody>
          <a:bodyPr vert="horz" lIns="91425" tIns="45700" rIns="91425" bIns="45700" rtlCol="0" anchor="ctr" anchorCtr="0">
            <a:noAutofit/>
          </a:bodyPr>
          <a:lstStyle>
            <a:lvl1pPr algn="ctr" defTabSz="914400" rtl="0" eaLnBrk="1" latinLnBrk="0" hangingPunct="1">
              <a:spcBef>
                <a:spcPct val="0"/>
              </a:spcBef>
              <a:buNone/>
              <a:defRPr sz="4400" kern="1200">
                <a:solidFill>
                  <a:schemeClr val="tx1"/>
                </a:solidFill>
                <a:latin typeface="PT Sans" panose="020B0503020203020204" pitchFamily="34" charset="0"/>
                <a:ea typeface="+mj-ea"/>
                <a:cs typeface="+mj-cs"/>
              </a:defRPr>
            </a:lvl1pPr>
          </a:lstStyle>
          <a:p>
            <a:pPr>
              <a:spcBef>
                <a:spcPts val="0"/>
              </a:spcBef>
              <a:buClr>
                <a:schemeClr val="dk1"/>
              </a:buClr>
              <a:buSzPct val="25000"/>
              <a:buFont typeface="PT Sans"/>
              <a:buNone/>
            </a:pPr>
            <a:r>
              <a:rPr lang="en-GB" sz="2800" dirty="0" smtClean="0">
                <a:solidFill>
                  <a:schemeClr val="dk1"/>
                </a:solidFill>
                <a:latin typeface="PT Sans"/>
                <a:ea typeface="PT Sans"/>
                <a:cs typeface="PT Sans"/>
                <a:sym typeface="PT Sans"/>
              </a:rPr>
              <a:t>What is sensitive data?</a:t>
            </a:r>
            <a:endParaRPr lang="en-GB" sz="2800" dirty="0">
              <a:solidFill>
                <a:schemeClr val="dk1"/>
              </a:solidFill>
              <a:latin typeface="PT Sans"/>
              <a:ea typeface="PT Sans"/>
              <a:cs typeface="PT Sans"/>
              <a:sym typeface="PT Sans"/>
            </a:endParaRPr>
          </a:p>
        </p:txBody>
      </p:sp>
      <p:sp>
        <p:nvSpPr>
          <p:cNvPr id="5" name="Shape 313"/>
          <p:cNvSpPr txBox="1">
            <a:spLocks/>
          </p:cNvSpPr>
          <p:nvPr/>
        </p:nvSpPr>
        <p:spPr>
          <a:xfrm>
            <a:off x="971600" y="1412775"/>
            <a:ext cx="7416824" cy="4525963"/>
          </a:xfrm>
          <a:prstGeom prst="rect">
            <a:avLst/>
          </a:prstGeom>
          <a:noFill/>
          <a:ln>
            <a:noFill/>
          </a:ln>
        </p:spPr>
        <p:txBody>
          <a:bodyPr vert="horz" lIns="91425" tIns="45700" rIns="91425" bIns="45700" rtlCol="0" anchor="t" anchorCtr="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PT Sans" panose="020B0503020203020204"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PT Sans" panose="020B050302020302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PT Sans" panose="020B050302020302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PT Sans" panose="020B050302020302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PT Sans" panose="020B0503020203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90000"/>
              </a:lnSpc>
              <a:spcBef>
                <a:spcPts val="0"/>
              </a:spcBef>
              <a:buClr>
                <a:schemeClr val="dk1"/>
              </a:buClr>
              <a:buSzPct val="98666"/>
              <a:buFont typeface="Arial"/>
              <a:buChar char="•"/>
            </a:pPr>
            <a:endParaRPr lang="en-GB" sz="2800" dirty="0" smtClean="0">
              <a:latin typeface="PT Sans"/>
              <a:ea typeface="PT Sans"/>
              <a:cs typeface="PT Sans"/>
              <a:sym typeface="PT Sans"/>
            </a:endParaRPr>
          </a:p>
          <a:p>
            <a:pPr marL="0" indent="0">
              <a:lnSpc>
                <a:spcPct val="90000"/>
              </a:lnSpc>
              <a:spcBef>
                <a:spcPts val="0"/>
              </a:spcBef>
              <a:buClr>
                <a:schemeClr val="dk1"/>
              </a:buClr>
              <a:buSzPct val="98666"/>
              <a:buNone/>
            </a:pPr>
            <a:r>
              <a:rPr lang="en-GB" sz="2800" dirty="0" smtClean="0">
                <a:latin typeface="PT Sans"/>
                <a:ea typeface="PT Sans"/>
                <a:cs typeface="PT Sans"/>
                <a:sym typeface="PT Sans"/>
              </a:rPr>
              <a:t>Personal data + information about:</a:t>
            </a:r>
          </a:p>
          <a:p>
            <a:pPr marL="0" indent="0">
              <a:lnSpc>
                <a:spcPct val="90000"/>
              </a:lnSpc>
              <a:spcBef>
                <a:spcPts val="0"/>
              </a:spcBef>
              <a:buClr>
                <a:schemeClr val="dk1"/>
              </a:buClr>
              <a:buSzPct val="98666"/>
              <a:buNone/>
            </a:pPr>
            <a:endParaRPr lang="en-GB" sz="2800" dirty="0" smtClean="0">
              <a:latin typeface="PT Sans"/>
              <a:ea typeface="PT Sans"/>
              <a:cs typeface="PT Sans"/>
              <a:sym typeface="PT Sans"/>
            </a:endParaRPr>
          </a:p>
          <a:p>
            <a:pPr>
              <a:lnSpc>
                <a:spcPct val="90000"/>
              </a:lnSpc>
              <a:spcBef>
                <a:spcPts val="0"/>
              </a:spcBef>
              <a:buClr>
                <a:schemeClr val="dk1"/>
              </a:buClr>
              <a:buSzPct val="98666"/>
            </a:pPr>
            <a:r>
              <a:rPr lang="en-GB" sz="2800" dirty="0" smtClean="0">
                <a:latin typeface="PT Sans"/>
                <a:ea typeface="PT Sans"/>
                <a:cs typeface="PT Sans"/>
                <a:sym typeface="PT Sans"/>
              </a:rPr>
              <a:t>racial </a:t>
            </a:r>
            <a:r>
              <a:rPr lang="en-GB" sz="2800" dirty="0">
                <a:latin typeface="PT Sans"/>
                <a:ea typeface="PT Sans"/>
                <a:cs typeface="PT Sans"/>
                <a:sym typeface="PT Sans"/>
              </a:rPr>
              <a:t>or ethnic </a:t>
            </a:r>
            <a:r>
              <a:rPr lang="en-GB" sz="2800" dirty="0" smtClean="0">
                <a:latin typeface="PT Sans"/>
                <a:ea typeface="PT Sans"/>
                <a:cs typeface="PT Sans"/>
                <a:sym typeface="PT Sans"/>
              </a:rPr>
              <a:t>origin</a:t>
            </a:r>
          </a:p>
          <a:p>
            <a:pPr>
              <a:lnSpc>
                <a:spcPct val="90000"/>
              </a:lnSpc>
              <a:spcBef>
                <a:spcPts val="0"/>
              </a:spcBef>
              <a:buClr>
                <a:schemeClr val="dk1"/>
              </a:buClr>
              <a:buSzPct val="98666"/>
            </a:pPr>
            <a:r>
              <a:rPr lang="en-GB" sz="2800" dirty="0" smtClean="0">
                <a:latin typeface="PT Sans"/>
                <a:ea typeface="PT Sans"/>
                <a:cs typeface="PT Sans"/>
                <a:sym typeface="PT Sans"/>
              </a:rPr>
              <a:t>political opinions</a:t>
            </a:r>
          </a:p>
          <a:p>
            <a:pPr>
              <a:lnSpc>
                <a:spcPct val="90000"/>
              </a:lnSpc>
              <a:spcBef>
                <a:spcPts val="0"/>
              </a:spcBef>
              <a:buClr>
                <a:schemeClr val="dk1"/>
              </a:buClr>
              <a:buSzPct val="98666"/>
            </a:pPr>
            <a:r>
              <a:rPr lang="en-GB" sz="2800" dirty="0" smtClean="0">
                <a:latin typeface="PT Sans"/>
                <a:ea typeface="PT Sans"/>
                <a:cs typeface="PT Sans"/>
                <a:sym typeface="PT Sans"/>
              </a:rPr>
              <a:t>religious </a:t>
            </a:r>
            <a:r>
              <a:rPr lang="en-GB" sz="2800" dirty="0">
                <a:latin typeface="PT Sans"/>
                <a:ea typeface="PT Sans"/>
                <a:cs typeface="PT Sans"/>
                <a:sym typeface="PT Sans"/>
              </a:rPr>
              <a:t>beliefs </a:t>
            </a:r>
            <a:r>
              <a:rPr lang="en-GB" sz="2800" dirty="0" smtClean="0">
                <a:latin typeface="PT Sans"/>
                <a:ea typeface="PT Sans"/>
                <a:cs typeface="PT Sans"/>
                <a:sym typeface="PT Sans"/>
              </a:rPr>
              <a:t>/ other beliefs</a:t>
            </a:r>
          </a:p>
          <a:p>
            <a:pPr>
              <a:lnSpc>
                <a:spcPct val="90000"/>
              </a:lnSpc>
              <a:spcBef>
                <a:spcPts val="0"/>
              </a:spcBef>
              <a:buClr>
                <a:schemeClr val="dk1"/>
              </a:buClr>
              <a:buSzPct val="98666"/>
            </a:pPr>
            <a:r>
              <a:rPr lang="en-GB" sz="2800" dirty="0" smtClean="0">
                <a:latin typeface="PT Sans"/>
                <a:ea typeface="PT Sans"/>
                <a:cs typeface="PT Sans"/>
                <a:sym typeface="PT Sans"/>
              </a:rPr>
              <a:t>trade </a:t>
            </a:r>
            <a:r>
              <a:rPr lang="en-GB" sz="2800" dirty="0">
                <a:latin typeface="PT Sans"/>
                <a:ea typeface="PT Sans"/>
                <a:cs typeface="PT Sans"/>
                <a:sym typeface="PT Sans"/>
              </a:rPr>
              <a:t>union </a:t>
            </a:r>
            <a:r>
              <a:rPr lang="en-GB" sz="2800" dirty="0" smtClean="0">
                <a:latin typeface="PT Sans"/>
                <a:ea typeface="PT Sans"/>
                <a:cs typeface="PT Sans"/>
                <a:sym typeface="PT Sans"/>
              </a:rPr>
              <a:t>membership</a:t>
            </a:r>
          </a:p>
          <a:p>
            <a:pPr>
              <a:lnSpc>
                <a:spcPct val="90000"/>
              </a:lnSpc>
              <a:spcBef>
                <a:spcPts val="0"/>
              </a:spcBef>
              <a:buClr>
                <a:schemeClr val="dk1"/>
              </a:buClr>
              <a:buSzPct val="98666"/>
            </a:pPr>
            <a:r>
              <a:rPr lang="en-GB" sz="2800" dirty="0" smtClean="0">
                <a:latin typeface="PT Sans"/>
                <a:ea typeface="PT Sans"/>
                <a:cs typeface="PT Sans"/>
                <a:sym typeface="PT Sans"/>
              </a:rPr>
              <a:t>physical </a:t>
            </a:r>
            <a:r>
              <a:rPr lang="en-GB" sz="2800" dirty="0">
                <a:latin typeface="PT Sans"/>
                <a:ea typeface="PT Sans"/>
                <a:cs typeface="PT Sans"/>
                <a:sym typeface="PT Sans"/>
              </a:rPr>
              <a:t>or mental health or </a:t>
            </a:r>
            <a:r>
              <a:rPr lang="en-GB" sz="2800" dirty="0" smtClean="0">
                <a:latin typeface="PT Sans"/>
                <a:ea typeface="PT Sans"/>
                <a:cs typeface="PT Sans"/>
                <a:sym typeface="PT Sans"/>
              </a:rPr>
              <a:t>condition</a:t>
            </a:r>
          </a:p>
          <a:p>
            <a:pPr>
              <a:lnSpc>
                <a:spcPct val="90000"/>
              </a:lnSpc>
              <a:spcBef>
                <a:spcPts val="0"/>
              </a:spcBef>
              <a:buClr>
                <a:schemeClr val="dk1"/>
              </a:buClr>
              <a:buSzPct val="98666"/>
            </a:pPr>
            <a:r>
              <a:rPr lang="en-GB" sz="2800" dirty="0" smtClean="0">
                <a:latin typeface="PT Sans"/>
                <a:ea typeface="PT Sans"/>
                <a:cs typeface="PT Sans"/>
                <a:sym typeface="PT Sans"/>
              </a:rPr>
              <a:t>sexual life</a:t>
            </a:r>
          </a:p>
          <a:p>
            <a:pPr>
              <a:lnSpc>
                <a:spcPct val="90000"/>
              </a:lnSpc>
              <a:spcBef>
                <a:spcPts val="0"/>
              </a:spcBef>
              <a:buClr>
                <a:schemeClr val="dk1"/>
              </a:buClr>
              <a:buSzPct val="98666"/>
            </a:pPr>
            <a:r>
              <a:rPr lang="en-GB" sz="2800" dirty="0" smtClean="0">
                <a:latin typeface="PT Sans"/>
                <a:ea typeface="PT Sans"/>
                <a:cs typeface="PT Sans"/>
                <a:sym typeface="PT Sans"/>
              </a:rPr>
              <a:t>Offences/court proceedings…</a:t>
            </a:r>
          </a:p>
        </p:txBody>
      </p:sp>
    </p:spTree>
    <p:extLst>
      <p:ext uri="{BB962C8B-B14F-4D97-AF65-F5344CB8AC3E}">
        <p14:creationId xmlns:p14="http://schemas.microsoft.com/office/powerpoint/2010/main" val="710141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Shape 312"/>
          <p:cNvSpPr txBox="1">
            <a:spLocks noGrp="1"/>
          </p:cNvSpPr>
          <p:nvPr>
            <p:ph type="title"/>
          </p:nvPr>
        </p:nvSpPr>
        <p:spPr>
          <a:xfrm>
            <a:off x="1115616" y="116631"/>
            <a:ext cx="7797552" cy="72008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PT Sans"/>
              <a:buNone/>
            </a:pPr>
            <a:r>
              <a:rPr lang="en-GB" sz="2800" b="0" i="0" u="none" strike="noStrike" cap="none" dirty="0" smtClean="0">
                <a:solidFill>
                  <a:schemeClr val="dk1"/>
                </a:solidFill>
                <a:latin typeface="PT Sans"/>
                <a:ea typeface="PT Sans"/>
                <a:cs typeface="PT Sans"/>
                <a:sym typeface="PT Sans"/>
              </a:rPr>
              <a:t>How to handle personal data?</a:t>
            </a:r>
            <a:endParaRPr lang="en-GB" sz="2800" b="0" i="0" u="none" strike="noStrike" cap="none" dirty="0">
              <a:solidFill>
                <a:schemeClr val="dk1"/>
              </a:solidFill>
              <a:latin typeface="PT Sans"/>
              <a:ea typeface="PT Sans"/>
              <a:cs typeface="PT Sans"/>
              <a:sym typeface="PT Sans"/>
            </a:endParaRPr>
          </a:p>
        </p:txBody>
      </p:sp>
      <p:sp>
        <p:nvSpPr>
          <p:cNvPr id="313" name="Shape 313"/>
          <p:cNvSpPr txBox="1">
            <a:spLocks noGrp="1"/>
          </p:cNvSpPr>
          <p:nvPr>
            <p:ph type="body" idx="1"/>
          </p:nvPr>
        </p:nvSpPr>
        <p:spPr>
          <a:xfrm>
            <a:off x="971600" y="836712"/>
            <a:ext cx="7416824" cy="4525963"/>
          </a:xfrm>
          <a:prstGeom prst="rect">
            <a:avLst/>
          </a:prstGeom>
          <a:noFill/>
          <a:ln>
            <a:noFill/>
          </a:ln>
        </p:spPr>
        <p:txBody>
          <a:bodyPr lIns="91425" tIns="45700" rIns="91425" bIns="45700" anchor="t" anchorCtr="0">
            <a:noAutofit/>
          </a:bodyPr>
          <a:lstStyle/>
          <a:p>
            <a:pPr marL="342900" marR="0" lvl="0" indent="-342900" algn="l" rtl="0">
              <a:lnSpc>
                <a:spcPct val="150000"/>
              </a:lnSpc>
              <a:spcBef>
                <a:spcPts val="0"/>
              </a:spcBef>
              <a:spcAft>
                <a:spcPts val="0"/>
              </a:spcAft>
              <a:buClr>
                <a:schemeClr val="dk1"/>
              </a:buClr>
              <a:buSzPct val="98666"/>
              <a:buFont typeface="Arial"/>
              <a:buChar char="•"/>
            </a:pPr>
            <a:r>
              <a:rPr lang="en-GB" sz="2800" dirty="0" smtClean="0"/>
              <a:t>Don’t collect it!</a:t>
            </a:r>
          </a:p>
          <a:p>
            <a:pPr marL="342900" marR="0" lvl="0" indent="-342900" algn="l" rtl="0">
              <a:lnSpc>
                <a:spcPct val="150000"/>
              </a:lnSpc>
              <a:spcBef>
                <a:spcPts val="0"/>
              </a:spcBef>
              <a:spcAft>
                <a:spcPts val="0"/>
              </a:spcAft>
              <a:buClr>
                <a:schemeClr val="dk1"/>
              </a:buClr>
              <a:buSzPct val="98666"/>
              <a:buFont typeface="Arial"/>
              <a:buChar char="•"/>
            </a:pPr>
            <a:r>
              <a:rPr lang="en-GB" sz="2800" dirty="0" smtClean="0">
                <a:latin typeface="PT Sans"/>
                <a:ea typeface="PT Sans"/>
                <a:cs typeface="PT Sans"/>
                <a:sym typeface="PT Sans"/>
              </a:rPr>
              <a:t>Gain informed, preferably open and written, consent</a:t>
            </a:r>
          </a:p>
          <a:p>
            <a:pPr marL="342900" marR="0" lvl="0" indent="-342900" algn="l" rtl="0">
              <a:lnSpc>
                <a:spcPct val="150000"/>
              </a:lnSpc>
              <a:spcBef>
                <a:spcPts val="0"/>
              </a:spcBef>
              <a:spcAft>
                <a:spcPts val="0"/>
              </a:spcAft>
              <a:buClr>
                <a:schemeClr val="dk1"/>
              </a:buClr>
              <a:buSzPct val="98666"/>
              <a:buFont typeface="Arial"/>
              <a:buChar char="•"/>
            </a:pPr>
            <a:r>
              <a:rPr lang="en-GB" sz="2800" b="0" i="0" u="none" strike="noStrike" cap="none" dirty="0" smtClean="0">
                <a:latin typeface="PT Sans"/>
                <a:ea typeface="PT Sans"/>
                <a:cs typeface="PT Sans"/>
                <a:sym typeface="PT Sans"/>
              </a:rPr>
              <a:t>Anonymise data</a:t>
            </a:r>
          </a:p>
          <a:p>
            <a:pPr lvl="1" indent="-342900">
              <a:lnSpc>
                <a:spcPct val="150000"/>
              </a:lnSpc>
              <a:spcBef>
                <a:spcPts val="0"/>
              </a:spcBef>
              <a:buClr>
                <a:schemeClr val="dk1"/>
              </a:buClr>
              <a:buSzPct val="98666"/>
              <a:buFont typeface="Arial"/>
              <a:buChar char="•"/>
            </a:pPr>
            <a:r>
              <a:rPr lang="en-GB" sz="2400" dirty="0" smtClean="0">
                <a:latin typeface="PT Sans"/>
                <a:ea typeface="PT Sans"/>
                <a:cs typeface="PT Sans"/>
                <a:sym typeface="PT Sans"/>
              </a:rPr>
              <a:t>Remove identifiers</a:t>
            </a:r>
          </a:p>
          <a:p>
            <a:pPr lvl="1" indent="-342900">
              <a:lnSpc>
                <a:spcPct val="150000"/>
              </a:lnSpc>
              <a:spcBef>
                <a:spcPts val="0"/>
              </a:spcBef>
              <a:buClr>
                <a:schemeClr val="dk1"/>
              </a:buClr>
              <a:buSzPct val="98666"/>
              <a:buFont typeface="Arial"/>
              <a:buChar char="•"/>
            </a:pPr>
            <a:r>
              <a:rPr lang="en-GB" sz="2400" b="0" i="0" u="none" strike="noStrike" cap="none" dirty="0" smtClean="0">
                <a:latin typeface="PT Sans"/>
                <a:ea typeface="PT Sans"/>
                <a:cs typeface="PT Sans"/>
                <a:sym typeface="PT Sans"/>
              </a:rPr>
              <a:t>Aggregate results</a:t>
            </a:r>
          </a:p>
          <a:p>
            <a:pPr lvl="1" indent="-342900">
              <a:lnSpc>
                <a:spcPct val="150000"/>
              </a:lnSpc>
              <a:spcBef>
                <a:spcPts val="0"/>
              </a:spcBef>
              <a:buClr>
                <a:schemeClr val="dk1"/>
              </a:buClr>
              <a:buSzPct val="98666"/>
              <a:buFont typeface="Arial"/>
              <a:buChar char="•"/>
            </a:pPr>
            <a:r>
              <a:rPr lang="en-GB" sz="2400" dirty="0" smtClean="0">
                <a:latin typeface="PT Sans"/>
                <a:ea typeface="PT Sans"/>
                <a:cs typeface="PT Sans"/>
                <a:sym typeface="PT Sans"/>
              </a:rPr>
              <a:t>Generalise a variable</a:t>
            </a:r>
          </a:p>
          <a:p>
            <a:pPr lvl="1" indent="-342900">
              <a:lnSpc>
                <a:spcPct val="150000"/>
              </a:lnSpc>
              <a:spcBef>
                <a:spcPts val="0"/>
              </a:spcBef>
              <a:buClr>
                <a:schemeClr val="dk1"/>
              </a:buClr>
              <a:buSzPct val="98666"/>
              <a:buFont typeface="Arial"/>
              <a:buChar char="•"/>
            </a:pPr>
            <a:r>
              <a:rPr lang="en-GB" sz="2400" b="0" i="0" u="none" strike="noStrike" cap="none" dirty="0" smtClean="0">
                <a:latin typeface="PT Sans"/>
                <a:ea typeface="PT Sans"/>
                <a:cs typeface="PT Sans"/>
                <a:sym typeface="PT Sans"/>
              </a:rPr>
              <a:t>Remove outliers</a:t>
            </a:r>
          </a:p>
          <a:p>
            <a:pPr>
              <a:lnSpc>
                <a:spcPct val="150000"/>
              </a:lnSpc>
              <a:spcBef>
                <a:spcPts val="0"/>
              </a:spcBef>
              <a:buClr>
                <a:schemeClr val="dk1"/>
              </a:buClr>
              <a:buSzPct val="98666"/>
              <a:buFont typeface="Arial"/>
              <a:buChar char="•"/>
            </a:pPr>
            <a:r>
              <a:rPr lang="en-GB" dirty="0" smtClean="0">
                <a:latin typeface="PT Sans"/>
                <a:ea typeface="PT Sans"/>
                <a:cs typeface="PT Sans"/>
                <a:sym typeface="PT Sans"/>
              </a:rPr>
              <a:t>Use managed access repositories</a:t>
            </a:r>
            <a:endParaRPr lang="en-GB" b="0" i="0" u="none" strike="noStrike" cap="none" dirty="0">
              <a:latin typeface="PT Sans"/>
              <a:ea typeface="PT Sans"/>
              <a:cs typeface="PT Sans"/>
              <a:sym typeface="PT Sans"/>
            </a:endParaRPr>
          </a:p>
        </p:txBody>
      </p:sp>
    </p:spTree>
    <p:extLst>
      <p:ext uri="{BB962C8B-B14F-4D97-AF65-F5344CB8AC3E}">
        <p14:creationId xmlns:p14="http://schemas.microsoft.com/office/powerpoint/2010/main" val="112458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9512" y="1721714"/>
            <a:ext cx="8820472" cy="207236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en-US" sz="3200" dirty="0" smtClean="0"/>
              <a:t>“Research data are </a:t>
            </a:r>
            <a:r>
              <a:rPr lang="en-US" sz="3200" dirty="0"/>
              <a:t>the evidence that underpins the answer to the research question, and can be used to </a:t>
            </a:r>
            <a:r>
              <a:rPr lang="en-US" sz="3200" dirty="0" smtClean="0"/>
              <a:t>validate </a:t>
            </a:r>
            <a:r>
              <a:rPr lang="en-US" sz="3200" dirty="0"/>
              <a:t>findings regardless of its form (e.g. print, digital, or physical</a:t>
            </a:r>
            <a:r>
              <a:rPr lang="en-US" sz="3200" dirty="0" smtClean="0"/>
              <a:t>).”</a:t>
            </a:r>
            <a:endParaRPr lang="en-US" sz="3200" dirty="0"/>
          </a:p>
        </p:txBody>
      </p:sp>
      <p:sp>
        <p:nvSpPr>
          <p:cNvPr id="4" name="TextBox 3"/>
          <p:cNvSpPr txBox="1"/>
          <p:nvPr/>
        </p:nvSpPr>
        <p:spPr>
          <a:xfrm>
            <a:off x="539552" y="5301208"/>
            <a:ext cx="7632848" cy="1015663"/>
          </a:xfrm>
          <a:prstGeom prst="rect">
            <a:avLst/>
          </a:prstGeom>
          <a:noFill/>
        </p:spPr>
        <p:txBody>
          <a:bodyPr wrap="square" rtlCol="0">
            <a:spAutoFit/>
          </a:bodyPr>
          <a:lstStyle/>
          <a:p>
            <a:r>
              <a:rPr lang="en-GB" sz="2400" dirty="0" smtClean="0"/>
              <a:t>HEFCE Concordat on </a:t>
            </a:r>
            <a:r>
              <a:rPr lang="en-GB" sz="2400" dirty="0"/>
              <a:t>Open Research </a:t>
            </a:r>
            <a:r>
              <a:rPr lang="en-GB" sz="2400" dirty="0" smtClean="0"/>
              <a:t>Data</a:t>
            </a:r>
            <a:r>
              <a:rPr lang="en-GB" dirty="0" smtClean="0"/>
              <a:t>: </a:t>
            </a:r>
            <a:r>
              <a:rPr lang="en-GB" dirty="0">
                <a:hlinkClick r:id="rId2"/>
              </a:rPr>
              <a:t>http://www.rcuk.ac.uk/documents/documents/concordatonopenresearchdata-pdf</a:t>
            </a:r>
            <a:r>
              <a:rPr lang="en-GB" dirty="0" smtClean="0">
                <a:hlinkClick r:id="rId2"/>
              </a:rPr>
              <a:t>/</a:t>
            </a:r>
            <a:r>
              <a:rPr lang="en-GB" dirty="0" smtClean="0"/>
              <a:t> </a:t>
            </a:r>
            <a:endParaRPr lang="en-GB" dirty="0"/>
          </a:p>
        </p:txBody>
      </p:sp>
    </p:spTree>
    <p:extLst>
      <p:ext uri="{BB962C8B-B14F-4D97-AF65-F5344CB8AC3E}">
        <p14:creationId xmlns:p14="http://schemas.microsoft.com/office/powerpoint/2010/main" val="14051213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259632" y="199090"/>
            <a:ext cx="7412360" cy="45352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PT Sans" panose="020B0503020203020204" pitchFamily="34" charset="0"/>
                <a:ea typeface="+mj-ea"/>
                <a:cs typeface="+mj-cs"/>
              </a:defRPr>
            </a:lvl1pPr>
          </a:lstStyle>
          <a:p>
            <a:pPr algn="l"/>
            <a:r>
              <a:rPr lang="en-GB" sz="2400" dirty="0"/>
              <a:t>Resources for working with personal/sensitive </a:t>
            </a:r>
            <a:r>
              <a:rPr lang="en-GB" sz="2400" dirty="0" smtClean="0"/>
              <a:t>data</a:t>
            </a:r>
            <a:endParaRPr lang="en-GB" sz="2400" dirty="0"/>
          </a:p>
        </p:txBody>
      </p:sp>
      <p:sp>
        <p:nvSpPr>
          <p:cNvPr id="5" name="Rectangle 4"/>
          <p:cNvSpPr/>
          <p:nvPr/>
        </p:nvSpPr>
        <p:spPr>
          <a:xfrm>
            <a:off x="755576" y="836712"/>
            <a:ext cx="7704856" cy="6186309"/>
          </a:xfrm>
          <a:prstGeom prst="rect">
            <a:avLst/>
          </a:prstGeom>
        </p:spPr>
        <p:txBody>
          <a:bodyPr wrap="square">
            <a:spAutoFit/>
          </a:bodyPr>
          <a:lstStyle/>
          <a:p>
            <a:pPr marL="457746" indent="-457200">
              <a:lnSpc>
                <a:spcPct val="150000"/>
              </a:lnSpc>
              <a:buFont typeface="Arial" panose="020B0604020202020204" pitchFamily="34" charset="0"/>
              <a:buChar char="•"/>
            </a:pPr>
            <a:r>
              <a:rPr lang="en-GB" sz="2400" dirty="0" smtClean="0">
                <a:solidFill>
                  <a:srgbClr val="E4603A"/>
                </a:solidFill>
                <a:latin typeface="PT Sans" panose="020B0503020203020204" pitchFamily="34" charset="0"/>
                <a:cs typeface="Arial" panose="020B0604020202020204" pitchFamily="34" charset="0"/>
                <a:hlinkClick r:id="rId3"/>
              </a:rPr>
              <a:t>Clinical School website:</a:t>
            </a:r>
            <a:endParaRPr lang="en-GB" sz="2400" dirty="0" smtClean="0">
              <a:solidFill>
                <a:srgbClr val="E4603A"/>
              </a:solidFill>
              <a:latin typeface="PT Sans" panose="020B0503020203020204" pitchFamily="34" charset="0"/>
              <a:cs typeface="Arial" panose="020B0604020202020204" pitchFamily="34" charset="0"/>
            </a:endParaRPr>
          </a:p>
          <a:p>
            <a:pPr marL="914946" lvl="1" indent="-457200">
              <a:lnSpc>
                <a:spcPct val="150000"/>
              </a:lnSpc>
              <a:buFont typeface="Arial" panose="020B0604020202020204" pitchFamily="34" charset="0"/>
              <a:buChar char="•"/>
            </a:pPr>
            <a:r>
              <a:rPr lang="en-GB" sz="2400" dirty="0" smtClean="0">
                <a:solidFill>
                  <a:srgbClr val="E4603A"/>
                </a:solidFill>
                <a:latin typeface="PT Sans" panose="020B0503020203020204" pitchFamily="34" charset="0"/>
                <a:cs typeface="Arial" panose="020B0604020202020204" pitchFamily="34" charset="0"/>
              </a:rPr>
              <a:t>Carolyn Read</a:t>
            </a:r>
          </a:p>
          <a:p>
            <a:pPr marL="457746" indent="-457200">
              <a:lnSpc>
                <a:spcPct val="150000"/>
              </a:lnSpc>
              <a:buFont typeface="Arial" panose="020B0604020202020204" pitchFamily="34" charset="0"/>
              <a:buChar char="•"/>
            </a:pPr>
            <a:r>
              <a:rPr lang="en-GB" sz="2400" dirty="0" smtClean="0">
                <a:solidFill>
                  <a:srgbClr val="E4603A"/>
                </a:solidFill>
                <a:latin typeface="PT Sans" panose="020B0503020203020204" pitchFamily="34" charset="0"/>
                <a:cs typeface="Arial" panose="020B0604020202020204" pitchFamily="34" charset="0"/>
                <a:hlinkClick r:id="rId4"/>
              </a:rPr>
              <a:t>University </a:t>
            </a:r>
            <a:r>
              <a:rPr lang="en-GB" sz="2400" dirty="0">
                <a:solidFill>
                  <a:srgbClr val="E4603A"/>
                </a:solidFill>
                <a:latin typeface="PT Sans" panose="020B0503020203020204" pitchFamily="34" charset="0"/>
                <a:cs typeface="Arial" panose="020B0604020202020204" pitchFamily="34" charset="0"/>
                <a:hlinkClick r:id="rId4"/>
              </a:rPr>
              <a:t>Ethics </a:t>
            </a:r>
            <a:r>
              <a:rPr lang="en-GB" sz="2400" dirty="0" smtClean="0">
                <a:solidFill>
                  <a:srgbClr val="E4603A"/>
                </a:solidFill>
                <a:latin typeface="PT Sans" panose="020B0503020203020204" pitchFamily="34" charset="0"/>
                <a:cs typeface="Arial" panose="020B0604020202020204" pitchFamily="34" charset="0"/>
                <a:hlinkClick r:id="rId4"/>
              </a:rPr>
              <a:t>website</a:t>
            </a:r>
            <a:endParaRPr lang="en-GB" sz="2400" dirty="0" smtClean="0">
              <a:solidFill>
                <a:srgbClr val="E4603A"/>
              </a:solidFill>
              <a:latin typeface="PT Sans" panose="020B0503020203020204" pitchFamily="34" charset="0"/>
              <a:cs typeface="Arial" panose="020B0604020202020204" pitchFamily="34" charset="0"/>
            </a:endParaRPr>
          </a:p>
          <a:p>
            <a:pPr marL="914946" lvl="1" indent="-457200">
              <a:lnSpc>
                <a:spcPct val="150000"/>
              </a:lnSpc>
              <a:buFont typeface="Arial" panose="020B0604020202020204" pitchFamily="34" charset="0"/>
              <a:buChar char="•"/>
            </a:pPr>
            <a:r>
              <a:rPr lang="en-GB" sz="2400" dirty="0">
                <a:solidFill>
                  <a:srgbClr val="E4603A"/>
                </a:solidFill>
                <a:latin typeface="PT Sans" panose="020B0503020203020204" pitchFamily="34" charset="0"/>
                <a:cs typeface="Arial" panose="020B0604020202020204" pitchFamily="34" charset="0"/>
              </a:rPr>
              <a:t>Dr Rhys </a:t>
            </a:r>
            <a:r>
              <a:rPr lang="en-GB" sz="2400" dirty="0" smtClean="0">
                <a:solidFill>
                  <a:srgbClr val="E4603A"/>
                </a:solidFill>
                <a:latin typeface="PT Sans" panose="020B0503020203020204" pitchFamily="34" charset="0"/>
                <a:cs typeface="Arial" panose="020B0604020202020204" pitchFamily="34" charset="0"/>
              </a:rPr>
              <a:t>Morgan</a:t>
            </a:r>
          </a:p>
          <a:p>
            <a:pPr marL="457746" indent="-457200">
              <a:lnSpc>
                <a:spcPct val="150000"/>
              </a:lnSpc>
              <a:buFont typeface="Arial" panose="020B0604020202020204" pitchFamily="34" charset="0"/>
              <a:buChar char="•"/>
            </a:pPr>
            <a:r>
              <a:rPr lang="en-GB" sz="2400" dirty="0" smtClean="0">
                <a:solidFill>
                  <a:srgbClr val="E4603A"/>
                </a:solidFill>
                <a:latin typeface="PT Sans" panose="020B0503020203020204" pitchFamily="34" charset="0"/>
                <a:cs typeface="Arial" panose="020B0604020202020204" pitchFamily="34" charset="0"/>
                <a:hlinkClick r:id="rId5"/>
              </a:rPr>
              <a:t>Information Management team at UIS</a:t>
            </a:r>
            <a:endParaRPr lang="en-GB" sz="2400" dirty="0">
              <a:solidFill>
                <a:srgbClr val="E4603A"/>
              </a:solidFill>
              <a:latin typeface="PT Sans" panose="020B0503020203020204" pitchFamily="34" charset="0"/>
              <a:cs typeface="Arial" panose="020B0604020202020204" pitchFamily="34" charset="0"/>
            </a:endParaRPr>
          </a:p>
          <a:p>
            <a:pPr marL="458292" indent="-457200">
              <a:lnSpc>
                <a:spcPct val="150000"/>
              </a:lnSpc>
              <a:buFont typeface="Arial" panose="020B0604020202020204" pitchFamily="34" charset="0"/>
              <a:buChar char="•"/>
            </a:pPr>
            <a:r>
              <a:rPr lang="en-GB" sz="2400" dirty="0">
                <a:solidFill>
                  <a:srgbClr val="E4603A"/>
                </a:solidFill>
                <a:latin typeface="PT Sans" panose="020B0503020203020204" pitchFamily="34" charset="0"/>
                <a:cs typeface="Arial" panose="020B0604020202020204" pitchFamily="34" charset="0"/>
              </a:rPr>
              <a:t>Our website (University resources</a:t>
            </a:r>
            <a:r>
              <a:rPr lang="en-GB" sz="2400" dirty="0" smtClean="0">
                <a:solidFill>
                  <a:srgbClr val="E4603A"/>
                </a:solidFill>
                <a:latin typeface="PT Sans" panose="020B0503020203020204" pitchFamily="34" charset="0"/>
                <a:cs typeface="Arial" panose="020B0604020202020204" pitchFamily="34" charset="0"/>
              </a:rPr>
              <a:t>)</a:t>
            </a:r>
          </a:p>
          <a:p>
            <a:pPr marL="457746" indent="-457200">
              <a:lnSpc>
                <a:spcPct val="150000"/>
              </a:lnSpc>
              <a:buFont typeface="Arial" panose="020B0604020202020204" pitchFamily="34" charset="0"/>
              <a:buChar char="•"/>
            </a:pPr>
            <a:r>
              <a:rPr lang="en-GB" sz="2400" dirty="0">
                <a:solidFill>
                  <a:srgbClr val="E4603A"/>
                </a:solidFill>
                <a:latin typeface="PT Sans" panose="020B0503020203020204" pitchFamily="34" charset="0"/>
                <a:cs typeface="Arial" panose="020B0604020202020204" pitchFamily="34" charset="0"/>
                <a:hlinkClick r:id="rId6"/>
              </a:rPr>
              <a:t>MRC </a:t>
            </a:r>
            <a:r>
              <a:rPr lang="en-GB" sz="2400" dirty="0" smtClean="0">
                <a:solidFill>
                  <a:srgbClr val="E4603A"/>
                </a:solidFill>
                <a:latin typeface="PT Sans" panose="020B0503020203020204" pitchFamily="34" charset="0"/>
                <a:cs typeface="Arial" panose="020B0604020202020204" pitchFamily="34" charset="0"/>
                <a:hlinkClick r:id="rId6"/>
              </a:rPr>
              <a:t>guidelines</a:t>
            </a:r>
            <a:endParaRPr lang="en-GB" sz="1400" dirty="0">
              <a:uFill>
                <a:solidFill>
                  <a:srgbClr val="57C4CD"/>
                </a:solidFill>
              </a:uFill>
              <a:latin typeface="PT Sans" panose="020B0503020203020204" pitchFamily="34" charset="0"/>
              <a:cs typeface="Arial" panose="020B0604020202020204" pitchFamily="34" charset="0"/>
            </a:endParaRPr>
          </a:p>
          <a:p>
            <a:pPr marL="457746" indent="-457200">
              <a:lnSpc>
                <a:spcPct val="150000"/>
              </a:lnSpc>
              <a:buFont typeface="Arial" panose="020B0604020202020204" pitchFamily="34" charset="0"/>
              <a:buChar char="•"/>
            </a:pPr>
            <a:r>
              <a:rPr lang="en-GB" sz="2400" dirty="0">
                <a:solidFill>
                  <a:srgbClr val="E4603A"/>
                </a:solidFill>
                <a:latin typeface="PT Sans" panose="020B0503020203020204" pitchFamily="34" charset="0"/>
                <a:cs typeface="Arial" panose="020B0604020202020204" pitchFamily="34" charset="0"/>
              </a:rPr>
              <a:t>ESRC </a:t>
            </a:r>
            <a:r>
              <a:rPr lang="en-GB" sz="2400" dirty="0" smtClean="0">
                <a:solidFill>
                  <a:srgbClr val="E4603A"/>
                </a:solidFill>
                <a:latin typeface="PT Sans" panose="020B0503020203020204" pitchFamily="34" charset="0"/>
                <a:cs typeface="Arial" panose="020B0604020202020204" pitchFamily="34" charset="0"/>
              </a:rPr>
              <a:t>guidelines</a:t>
            </a:r>
          </a:p>
          <a:p>
            <a:pPr marL="914946" lvl="1" indent="-457200">
              <a:lnSpc>
                <a:spcPct val="150000"/>
              </a:lnSpc>
              <a:buFont typeface="Arial" panose="020B0604020202020204" pitchFamily="34" charset="0"/>
              <a:buChar char="•"/>
            </a:pPr>
            <a:r>
              <a:rPr lang="en-GB" sz="2400" u="sng" dirty="0">
                <a:hlinkClick r:id="rId7"/>
              </a:rPr>
              <a:t>Consent </a:t>
            </a:r>
            <a:r>
              <a:rPr lang="en-GB" sz="2400" u="sng" dirty="0" smtClean="0">
                <a:hlinkClick r:id="rId7"/>
              </a:rPr>
              <a:t>forms</a:t>
            </a:r>
            <a:endParaRPr lang="en-GB" sz="2400" u="sng" dirty="0" smtClean="0"/>
          </a:p>
          <a:p>
            <a:pPr marL="914946" lvl="1" indent="-457200">
              <a:lnSpc>
                <a:spcPct val="150000"/>
              </a:lnSpc>
              <a:buFont typeface="Arial" panose="020B0604020202020204" pitchFamily="34" charset="0"/>
              <a:buChar char="•"/>
            </a:pPr>
            <a:r>
              <a:rPr lang="en-GB" sz="2400" u="sng" dirty="0">
                <a:hlinkClick r:id="rId8"/>
              </a:rPr>
              <a:t>Anonymisation </a:t>
            </a:r>
            <a:r>
              <a:rPr lang="en-GB" sz="2400" u="sng" dirty="0" smtClean="0">
                <a:hlinkClick r:id="rId8"/>
              </a:rPr>
              <a:t>guide</a:t>
            </a:r>
            <a:endParaRPr lang="en-GB" sz="2400" u="sng" dirty="0" smtClean="0"/>
          </a:p>
          <a:p>
            <a:pPr marL="914946" lvl="1" indent="-457200">
              <a:lnSpc>
                <a:spcPct val="150000"/>
              </a:lnSpc>
              <a:buFont typeface="Arial" panose="020B0604020202020204" pitchFamily="34" charset="0"/>
              <a:buChar char="•"/>
            </a:pPr>
            <a:r>
              <a:rPr lang="en-GB" sz="2400" u="sng" dirty="0">
                <a:hlinkClick r:id="rId9"/>
              </a:rPr>
              <a:t>Access control</a:t>
            </a:r>
            <a:endParaRPr lang="en-GB" sz="2400" dirty="0">
              <a:solidFill>
                <a:srgbClr val="E4603A"/>
              </a:solidFill>
              <a:latin typeface="PT Sans" panose="020B0503020203020204" pitchFamily="34" charset="0"/>
              <a:cs typeface="Arial" panose="020B0604020202020204" pitchFamily="34" charset="0"/>
            </a:endParaRPr>
          </a:p>
        </p:txBody>
      </p:sp>
    </p:spTree>
    <p:extLst>
      <p:ext uri="{BB962C8B-B14F-4D97-AF65-F5344CB8AC3E}">
        <p14:creationId xmlns:p14="http://schemas.microsoft.com/office/powerpoint/2010/main" val="7376539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328592"/>
          </a:xfrm>
        </p:spPr>
        <p:txBody>
          <a:bodyPr>
            <a:normAutofit/>
          </a:bodyPr>
          <a:lstStyle/>
          <a:p>
            <a:pPr marL="57150" indent="0">
              <a:buNone/>
            </a:pPr>
            <a:r>
              <a:rPr lang="en-GB" dirty="0" smtClean="0"/>
              <a:t>Information </a:t>
            </a:r>
            <a:r>
              <a:rPr lang="en-GB" dirty="0"/>
              <a:t>Management </a:t>
            </a:r>
            <a:r>
              <a:rPr lang="en-GB" dirty="0" smtClean="0"/>
              <a:t>team</a:t>
            </a:r>
            <a:r>
              <a:rPr lang="en-GB" dirty="0"/>
              <a:t> </a:t>
            </a:r>
            <a:r>
              <a:rPr lang="en-GB" dirty="0" smtClean="0"/>
              <a:t>support form</a:t>
            </a:r>
            <a:endParaRPr lang="en-GB" dirty="0"/>
          </a:p>
        </p:txBody>
      </p:sp>
      <p:sp>
        <p:nvSpPr>
          <p:cNvPr id="4" name="Title 1"/>
          <p:cNvSpPr txBox="1">
            <a:spLocks/>
          </p:cNvSpPr>
          <p:nvPr/>
        </p:nvSpPr>
        <p:spPr>
          <a:xfrm>
            <a:off x="1259632" y="199090"/>
            <a:ext cx="7412360" cy="45352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PT Sans" panose="020B0503020203020204" pitchFamily="34" charset="0"/>
                <a:ea typeface="+mj-ea"/>
                <a:cs typeface="+mj-cs"/>
              </a:defRPr>
            </a:lvl1pPr>
          </a:lstStyle>
          <a:p>
            <a:pPr algn="l"/>
            <a:r>
              <a:rPr lang="en-GB" sz="2400" dirty="0" smtClean="0"/>
              <a:t>Unsure if your strategy for data management is right?</a:t>
            </a:r>
            <a:endParaRPr lang="en-GB" sz="2400" dirty="0"/>
          </a:p>
        </p:txBody>
      </p:sp>
      <p:pic>
        <p:nvPicPr>
          <p:cNvPr id="2" name="Picture 1"/>
          <p:cNvPicPr>
            <a:picLocks noChangeAspect="1"/>
          </p:cNvPicPr>
          <p:nvPr/>
        </p:nvPicPr>
        <p:blipFill>
          <a:blip r:embed="rId2"/>
          <a:stretch>
            <a:fillRect/>
          </a:stretch>
        </p:blipFill>
        <p:spPr>
          <a:xfrm>
            <a:off x="556613" y="1302568"/>
            <a:ext cx="8030773" cy="4790728"/>
          </a:xfrm>
          <a:prstGeom prst="rect">
            <a:avLst/>
          </a:prstGeom>
        </p:spPr>
      </p:pic>
      <p:sp>
        <p:nvSpPr>
          <p:cNvPr id="5" name="Rectangle 4"/>
          <p:cNvSpPr/>
          <p:nvPr/>
        </p:nvSpPr>
        <p:spPr>
          <a:xfrm>
            <a:off x="107504" y="6372036"/>
            <a:ext cx="8838728" cy="369332"/>
          </a:xfrm>
          <a:prstGeom prst="rect">
            <a:avLst/>
          </a:prstGeom>
        </p:spPr>
        <p:txBody>
          <a:bodyPr wrap="square">
            <a:spAutoFit/>
          </a:bodyPr>
          <a:lstStyle/>
          <a:p>
            <a:pPr algn="ctr"/>
            <a:r>
              <a:rPr lang="en-GB" dirty="0">
                <a:hlinkClick r:id="rId3"/>
              </a:rPr>
              <a:t>http://</a:t>
            </a:r>
            <a:r>
              <a:rPr lang="en-GB" dirty="0" smtClean="0">
                <a:hlinkClick r:id="rId3"/>
              </a:rPr>
              <a:t>www.information-management.uis.cam.ac.uk/research-data-compliance</a:t>
            </a:r>
            <a:r>
              <a:rPr lang="en-GB" dirty="0" smtClean="0"/>
              <a:t> </a:t>
            </a:r>
            <a:endParaRPr lang="en-GB" dirty="0"/>
          </a:p>
        </p:txBody>
      </p:sp>
      <p:sp>
        <p:nvSpPr>
          <p:cNvPr id="6" name="Rectangle 5"/>
          <p:cNvSpPr/>
          <p:nvPr/>
        </p:nvSpPr>
        <p:spPr>
          <a:xfrm>
            <a:off x="4211960" y="3429000"/>
            <a:ext cx="4113755" cy="646331"/>
          </a:xfrm>
          <a:prstGeom prst="rect">
            <a:avLst/>
          </a:prstGeom>
        </p:spPr>
        <p:txBody>
          <a:bodyPr wrap="none">
            <a:spAutoFit/>
          </a:bodyPr>
          <a:lstStyle/>
          <a:p>
            <a:r>
              <a:rPr lang="en-GB" dirty="0" smtClean="0"/>
              <a:t>Or e-mail:</a:t>
            </a:r>
          </a:p>
          <a:p>
            <a:r>
              <a:rPr lang="en-GB" dirty="0" smtClean="0">
                <a:hlinkClick r:id="rId4"/>
              </a:rPr>
              <a:t>informationmanagement@uis.cam.ac.uk</a:t>
            </a:r>
            <a:r>
              <a:rPr lang="en-GB" dirty="0" smtClean="0"/>
              <a:t>  </a:t>
            </a:r>
            <a:endParaRPr lang="en-GB" dirty="0"/>
          </a:p>
        </p:txBody>
      </p:sp>
    </p:spTree>
    <p:extLst>
      <p:ext uri="{BB962C8B-B14F-4D97-AF65-F5344CB8AC3E}">
        <p14:creationId xmlns:p14="http://schemas.microsoft.com/office/powerpoint/2010/main" val="85032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836712"/>
            <a:ext cx="8229600" cy="1143000"/>
          </a:xfrm>
        </p:spPr>
        <p:txBody>
          <a:bodyPr>
            <a:normAutofit fontScale="90000"/>
          </a:bodyPr>
          <a:lstStyle/>
          <a:p>
            <a:r>
              <a:rPr lang="en-GB" dirty="0" smtClean="0"/>
              <a:t>Cambridge support for data management and sharing</a:t>
            </a:r>
            <a:endParaRPr lang="en-GB" dirty="0"/>
          </a:p>
        </p:txBody>
      </p:sp>
      <p:sp>
        <p:nvSpPr>
          <p:cNvPr id="4" name="AutoShape 2" descr="http://www.data.cam.ac.uk/sites/www.data.cam.ac.uk/files/styles/leading/public/support_small.jpg?itok=J2o9M-EW"/>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126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576" y="2417440"/>
            <a:ext cx="7677916" cy="37478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697951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8512" r="27163" b="30446"/>
          <a:stretch/>
        </p:blipFill>
        <p:spPr bwMode="auto">
          <a:xfrm>
            <a:off x="349889" y="1124744"/>
            <a:ext cx="8444222" cy="51125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txBox="1">
            <a:spLocks/>
          </p:cNvSpPr>
          <p:nvPr/>
        </p:nvSpPr>
        <p:spPr>
          <a:xfrm>
            <a:off x="1547664" y="199090"/>
            <a:ext cx="7124328" cy="45352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PT Sans" panose="020B0503020203020204" pitchFamily="34" charset="0"/>
                <a:ea typeface="+mj-ea"/>
                <a:cs typeface="+mj-cs"/>
              </a:defRPr>
            </a:lvl1pPr>
          </a:lstStyle>
          <a:p>
            <a:pPr algn="l"/>
            <a:r>
              <a:rPr lang="en-US" sz="2800" cap="none" dirty="0" smtClean="0"/>
              <a:t>www.data.cam.ac.uk</a:t>
            </a:r>
            <a:endParaRPr lang="en-GB" sz="2800" cap="none" dirty="0"/>
          </a:p>
        </p:txBody>
      </p:sp>
    </p:spTree>
    <p:extLst>
      <p:ext uri="{BB962C8B-B14F-4D97-AF65-F5344CB8AC3E}">
        <p14:creationId xmlns:p14="http://schemas.microsoft.com/office/powerpoint/2010/main" val="22263387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25815" r="56828" b="11629"/>
          <a:stretch/>
        </p:blipFill>
        <p:spPr bwMode="auto">
          <a:xfrm>
            <a:off x="1691680" y="1081408"/>
            <a:ext cx="5760640" cy="4695184"/>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hlinkClick r:id="rId3"/>
          </p:cNvPr>
          <p:cNvSpPr txBox="1"/>
          <p:nvPr/>
        </p:nvSpPr>
        <p:spPr>
          <a:xfrm>
            <a:off x="575556" y="5897597"/>
            <a:ext cx="7992888" cy="47180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40" tIns="50740" rIns="50740" bIns="50740" numCol="1" spcCol="38056" rtlCol="0" anchor="ctr">
            <a:spAutoFit/>
          </a:bodyPr>
          <a:lstStyle/>
          <a:p>
            <a:pPr marL="40591" marR="40591" algn="ctr" defTabSz="913308" latinLnBrk="1" hangingPunct="0"/>
            <a:r>
              <a:rPr lang="en-GB" sz="2400" dirty="0">
                <a:sym typeface="PT Sans"/>
                <a:hlinkClick r:id="rId3"/>
              </a:rPr>
              <a:t>www.data.cam.ac.uk/DMPsupport</a:t>
            </a:r>
            <a:endParaRPr lang="en-GB" sz="2400" dirty="0">
              <a:sym typeface="PT Sans"/>
            </a:endParaRPr>
          </a:p>
        </p:txBody>
      </p:sp>
      <p:sp>
        <p:nvSpPr>
          <p:cNvPr id="2" name="TextBox 1"/>
          <p:cNvSpPr txBox="1"/>
          <p:nvPr/>
        </p:nvSpPr>
        <p:spPr>
          <a:xfrm>
            <a:off x="179512" y="2312729"/>
            <a:ext cx="1512168" cy="1015663"/>
          </a:xfrm>
          <a:prstGeom prst="rect">
            <a:avLst/>
          </a:prstGeom>
          <a:noFill/>
        </p:spPr>
        <p:txBody>
          <a:bodyPr wrap="square" rtlCol="0">
            <a:spAutoFit/>
          </a:bodyPr>
          <a:lstStyle/>
          <a:p>
            <a:r>
              <a:rPr lang="en-GB" sz="2000" b="1" dirty="0" smtClean="0">
                <a:latin typeface="PT Sans" panose="020B0604020202020204" charset="0"/>
              </a:rPr>
              <a:t>+ guidance</a:t>
            </a:r>
          </a:p>
          <a:p>
            <a:r>
              <a:rPr lang="en-GB" sz="2000" b="1" dirty="0" smtClean="0">
                <a:latin typeface="PT Sans" panose="020B0604020202020204" charset="0"/>
              </a:rPr>
              <a:t>+ example plans</a:t>
            </a:r>
            <a:endParaRPr lang="en-GB" sz="2000" b="1" dirty="0">
              <a:latin typeface="PT Sans" panose="020B0604020202020204" charset="0"/>
            </a:endParaRPr>
          </a:p>
        </p:txBody>
      </p:sp>
      <p:sp>
        <p:nvSpPr>
          <p:cNvPr id="7" name="Title 1"/>
          <p:cNvSpPr txBox="1">
            <a:spLocks/>
          </p:cNvSpPr>
          <p:nvPr/>
        </p:nvSpPr>
        <p:spPr>
          <a:xfrm>
            <a:off x="1403648" y="199090"/>
            <a:ext cx="7268344" cy="45352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PT Sans" panose="020B0503020203020204" pitchFamily="34" charset="0"/>
                <a:ea typeface="+mj-ea"/>
                <a:cs typeface="+mj-cs"/>
              </a:defRPr>
            </a:lvl1pPr>
          </a:lstStyle>
          <a:p>
            <a:pPr algn="l"/>
            <a:r>
              <a:rPr lang="en-US" sz="2800" dirty="0" smtClean="0"/>
              <a:t>Data management plan support service</a:t>
            </a:r>
            <a:endParaRPr lang="en-GB" sz="2800" cap="none" dirty="0"/>
          </a:p>
        </p:txBody>
      </p:sp>
    </p:spTree>
    <p:extLst>
      <p:ext uri="{BB962C8B-B14F-4D97-AF65-F5344CB8AC3E}">
        <p14:creationId xmlns:p14="http://schemas.microsoft.com/office/powerpoint/2010/main" val="32128140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l="36854" t="6114" r="37284" b="20429"/>
          <a:stretch/>
        </p:blipFill>
        <p:spPr>
          <a:xfrm>
            <a:off x="2995272" y="872789"/>
            <a:ext cx="3664959" cy="5855423"/>
          </a:xfrm>
          <a:prstGeom prst="rect">
            <a:avLst/>
          </a:prstGeom>
        </p:spPr>
      </p:pic>
      <p:sp>
        <p:nvSpPr>
          <p:cNvPr id="4" name="Title 1"/>
          <p:cNvSpPr txBox="1">
            <a:spLocks/>
          </p:cNvSpPr>
          <p:nvPr/>
        </p:nvSpPr>
        <p:spPr>
          <a:xfrm>
            <a:off x="1543502" y="199090"/>
            <a:ext cx="7128490" cy="453529"/>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PT Sans" panose="020B0503020203020204" pitchFamily="34" charset="0"/>
                <a:ea typeface="+mj-ea"/>
                <a:cs typeface="+mj-cs"/>
              </a:defRPr>
            </a:lvl1pPr>
          </a:lstStyle>
          <a:p>
            <a:pPr algn="l"/>
            <a:r>
              <a:rPr lang="en-US" sz="3000" cap="none" dirty="0" smtClean="0"/>
              <a:t>www.data.cam.ac.uk/funders</a:t>
            </a:r>
            <a:endParaRPr lang="en-GB" sz="1800" cap="none" dirty="0"/>
          </a:p>
        </p:txBody>
      </p:sp>
      <p:cxnSp>
        <p:nvCxnSpPr>
          <p:cNvPr id="12" name="Straight Arrow Connector 11"/>
          <p:cNvCxnSpPr/>
          <p:nvPr/>
        </p:nvCxnSpPr>
        <p:spPr>
          <a:xfrm>
            <a:off x="2051720" y="3356992"/>
            <a:ext cx="1008112" cy="1008112"/>
          </a:xfrm>
          <a:prstGeom prst="straightConnector1">
            <a:avLst/>
          </a:prstGeom>
          <a:ln>
            <a:solidFill>
              <a:srgbClr val="E4603A"/>
            </a:solidFill>
            <a:tailEnd type="arrow"/>
          </a:ln>
          <a:effectLst/>
        </p:spPr>
        <p:style>
          <a:lnRef idx="3">
            <a:schemeClr val="accent6"/>
          </a:lnRef>
          <a:fillRef idx="0">
            <a:schemeClr val="accent6"/>
          </a:fillRef>
          <a:effectRef idx="2">
            <a:schemeClr val="accent6"/>
          </a:effectRef>
          <a:fontRef idx="minor">
            <a:schemeClr val="tx1"/>
          </a:fontRef>
        </p:style>
      </p:cxnSp>
      <p:sp>
        <p:nvSpPr>
          <p:cNvPr id="19" name="Rounded Rectangle 18"/>
          <p:cNvSpPr/>
          <p:nvPr/>
        </p:nvSpPr>
        <p:spPr>
          <a:xfrm>
            <a:off x="107504" y="1656440"/>
            <a:ext cx="2731398" cy="1786066"/>
          </a:xfrm>
          <a:prstGeom prst="roundRect">
            <a:avLst/>
          </a:prstGeom>
          <a:solidFill>
            <a:srgbClr val="4CAB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PT Sans" panose="020B0503020203020204" pitchFamily="34" charset="0"/>
                <a:cs typeface="Arial" panose="020B0604020202020204" pitchFamily="34" charset="0"/>
              </a:rPr>
              <a:t>Funder names arranged alphabetically. Click on the hyperlink </a:t>
            </a:r>
            <a:r>
              <a:rPr lang="en-GB" dirty="0" smtClean="0">
                <a:latin typeface="PT Sans" panose="020B0503020203020204" pitchFamily="34" charset="0"/>
                <a:cs typeface="Arial" panose="020B0604020202020204" pitchFamily="34" charset="0"/>
              </a:rPr>
              <a:t>to </a:t>
            </a:r>
            <a:r>
              <a:rPr lang="en-GB" dirty="0">
                <a:latin typeface="PT Sans" panose="020B0503020203020204" pitchFamily="34" charset="0"/>
                <a:cs typeface="Arial" panose="020B0604020202020204" pitchFamily="34" charset="0"/>
              </a:rPr>
              <a:t>see the full-length policy</a:t>
            </a:r>
            <a:r>
              <a:rPr lang="en-GB" dirty="0" smtClean="0">
                <a:latin typeface="PT Sans" panose="020B0503020203020204" pitchFamily="34" charset="0"/>
                <a:cs typeface="Arial" panose="020B0604020202020204" pitchFamily="34" charset="0"/>
              </a:rPr>
              <a:t>.</a:t>
            </a:r>
            <a:endParaRPr lang="en-GB" dirty="0">
              <a:latin typeface="PT Sans" panose="020B0503020203020204" pitchFamily="34" charset="0"/>
              <a:cs typeface="Arial" panose="020B0604020202020204" pitchFamily="34" charset="0"/>
            </a:endParaRPr>
          </a:p>
        </p:txBody>
      </p:sp>
      <p:cxnSp>
        <p:nvCxnSpPr>
          <p:cNvPr id="23" name="Straight Arrow Connector 22"/>
          <p:cNvCxnSpPr/>
          <p:nvPr/>
        </p:nvCxnSpPr>
        <p:spPr>
          <a:xfrm flipH="1" flipV="1">
            <a:off x="5962753" y="1656439"/>
            <a:ext cx="1201535" cy="260393"/>
          </a:xfrm>
          <a:prstGeom prst="straightConnector1">
            <a:avLst/>
          </a:prstGeom>
          <a:ln>
            <a:solidFill>
              <a:srgbClr val="E4603A"/>
            </a:solidFill>
            <a:tailEnd type="arrow"/>
          </a:ln>
          <a:effectLst/>
        </p:spPr>
        <p:style>
          <a:lnRef idx="3">
            <a:schemeClr val="accent6"/>
          </a:lnRef>
          <a:fillRef idx="0">
            <a:schemeClr val="accent6"/>
          </a:fillRef>
          <a:effectRef idx="2">
            <a:schemeClr val="accent6"/>
          </a:effectRef>
          <a:fontRef idx="minor">
            <a:schemeClr val="tx1"/>
          </a:fontRef>
        </p:style>
      </p:cxnSp>
      <p:sp>
        <p:nvSpPr>
          <p:cNvPr id="24" name="Rounded Rectangle 23"/>
          <p:cNvSpPr/>
          <p:nvPr/>
        </p:nvSpPr>
        <p:spPr>
          <a:xfrm>
            <a:off x="7092280" y="1831813"/>
            <a:ext cx="1827122" cy="592763"/>
          </a:xfrm>
          <a:prstGeom prst="roundRect">
            <a:avLst/>
          </a:prstGeom>
          <a:solidFill>
            <a:srgbClr val="4CAB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PT Sans" panose="020B0503020203020204" pitchFamily="34" charset="0"/>
                <a:cs typeface="Arial" panose="020B0604020202020204" pitchFamily="34" charset="0"/>
              </a:rPr>
              <a:t>Key policy highlights</a:t>
            </a:r>
            <a:endParaRPr lang="en-GB" dirty="0">
              <a:latin typeface="PT Sans" panose="020B0503020203020204" pitchFamily="34" charset="0"/>
              <a:cs typeface="Arial" panose="020B0604020202020204" pitchFamily="34" charset="0"/>
            </a:endParaRPr>
          </a:p>
        </p:txBody>
      </p:sp>
      <p:cxnSp>
        <p:nvCxnSpPr>
          <p:cNvPr id="27" name="Straight Arrow Connector 26"/>
          <p:cNvCxnSpPr/>
          <p:nvPr/>
        </p:nvCxnSpPr>
        <p:spPr>
          <a:xfrm flipH="1" flipV="1">
            <a:off x="6495868" y="4585733"/>
            <a:ext cx="812436" cy="355435"/>
          </a:xfrm>
          <a:prstGeom prst="straightConnector1">
            <a:avLst/>
          </a:prstGeom>
          <a:ln>
            <a:solidFill>
              <a:srgbClr val="E4603A"/>
            </a:solidFill>
            <a:tailEnd type="arrow"/>
          </a:ln>
          <a:effectLst/>
        </p:spPr>
        <p:style>
          <a:lnRef idx="3">
            <a:schemeClr val="accent6"/>
          </a:lnRef>
          <a:fillRef idx="0">
            <a:schemeClr val="accent6"/>
          </a:fillRef>
          <a:effectRef idx="2">
            <a:schemeClr val="accent6"/>
          </a:effectRef>
          <a:fontRef idx="minor">
            <a:schemeClr val="tx1"/>
          </a:fontRef>
        </p:style>
      </p:cxnSp>
      <p:sp>
        <p:nvSpPr>
          <p:cNvPr id="28" name="Rounded Rectangle 27"/>
          <p:cNvSpPr/>
          <p:nvPr/>
        </p:nvSpPr>
        <p:spPr>
          <a:xfrm>
            <a:off x="7254110" y="4759544"/>
            <a:ext cx="1665292" cy="1405759"/>
          </a:xfrm>
          <a:prstGeom prst="roundRect">
            <a:avLst/>
          </a:prstGeom>
          <a:solidFill>
            <a:srgbClr val="4CAB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PT Sans" panose="020B0503020203020204" pitchFamily="34" charset="0"/>
                <a:cs typeface="Arial" panose="020B0604020202020204" pitchFamily="34" charset="0"/>
              </a:rPr>
              <a:t>Date the policy was last checked or updated.</a:t>
            </a:r>
            <a:endParaRPr lang="en-GB" dirty="0">
              <a:latin typeface="PT Sans" panose="020B0503020203020204" pitchFamily="34" charset="0"/>
              <a:cs typeface="Arial" panose="020B0604020202020204" pitchFamily="34" charset="0"/>
            </a:endParaRPr>
          </a:p>
        </p:txBody>
      </p:sp>
    </p:spTree>
    <p:extLst>
      <p:ext uri="{BB962C8B-B14F-4D97-AF65-F5344CB8AC3E}">
        <p14:creationId xmlns:p14="http://schemas.microsoft.com/office/powerpoint/2010/main" val="8181172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a:srcRect l="31544" t="19254" r="32098" b="19836"/>
          <a:stretch/>
        </p:blipFill>
        <p:spPr>
          <a:xfrm>
            <a:off x="2026233" y="1124744"/>
            <a:ext cx="4814019" cy="4536505"/>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2170125" y="6108480"/>
            <a:ext cx="4339714" cy="492443"/>
          </a:xfrm>
          <a:prstGeom prst="rect">
            <a:avLst/>
          </a:prstGeom>
        </p:spPr>
        <p:txBody>
          <a:bodyPr wrap="none">
            <a:spAutoFit/>
          </a:bodyPr>
          <a:lstStyle>
            <a:defPPr>
              <a:defRPr lang="en-US"/>
            </a:defPPr>
            <a:lvl1pPr>
              <a:defRPr sz="2600" i="1">
                <a:solidFill>
                  <a:srgbClr val="111111"/>
                </a:solidFill>
                <a:latin typeface="Arial" panose="020B0604020202020204" pitchFamily="34" charset="0"/>
                <a:ea typeface="+mj-ea"/>
                <a:cs typeface="Arial" panose="020B0604020202020204" pitchFamily="34" charset="0"/>
              </a:defRPr>
            </a:lvl1pPr>
          </a:lstStyle>
          <a:p>
            <a:r>
              <a:rPr lang="en-GB" dirty="0">
                <a:latin typeface="PT Sans" panose="020B0604020202020204" charset="0"/>
                <a:sym typeface="PT Sans"/>
              </a:rPr>
              <a:t>www.data.cam.ac.uk/repository</a:t>
            </a:r>
          </a:p>
        </p:txBody>
      </p:sp>
      <p:sp>
        <p:nvSpPr>
          <p:cNvPr id="6" name="Title 1"/>
          <p:cNvSpPr txBox="1">
            <a:spLocks/>
          </p:cNvSpPr>
          <p:nvPr/>
        </p:nvSpPr>
        <p:spPr>
          <a:xfrm>
            <a:off x="1187624" y="199090"/>
            <a:ext cx="7772400" cy="45352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PT Sans" panose="020B0503020203020204" pitchFamily="34" charset="0"/>
                <a:ea typeface="+mj-ea"/>
                <a:cs typeface="+mj-cs"/>
              </a:defRPr>
            </a:lvl1pPr>
          </a:lstStyle>
          <a:p>
            <a:pPr algn="l"/>
            <a:r>
              <a:rPr lang="en-GB" sz="2800" dirty="0" smtClean="0"/>
              <a:t>How </a:t>
            </a:r>
            <a:r>
              <a:rPr lang="en-GB" sz="2800" dirty="0"/>
              <a:t>to share research data?</a:t>
            </a:r>
          </a:p>
        </p:txBody>
      </p:sp>
    </p:spTree>
    <p:extLst>
      <p:ext uri="{BB962C8B-B14F-4D97-AF65-F5344CB8AC3E}">
        <p14:creationId xmlns:p14="http://schemas.microsoft.com/office/powerpoint/2010/main" val="3173465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331640" y="188640"/>
            <a:ext cx="4752528" cy="523220"/>
          </a:xfrm>
          <a:prstGeom prst="rect">
            <a:avLst/>
          </a:prstGeom>
          <a:noFill/>
        </p:spPr>
        <p:txBody>
          <a:bodyPr wrap="square" rtlCol="0">
            <a:spAutoFit/>
          </a:bodyPr>
          <a:lstStyle/>
          <a:p>
            <a:r>
              <a:rPr lang="en-GB" sz="2800" dirty="0" smtClean="0">
                <a:latin typeface="PT Sans" panose="020B0604020202020204" charset="0"/>
              </a:rPr>
              <a:t>Repositories for datasets</a:t>
            </a:r>
            <a:endParaRPr lang="en-GB" sz="2800" dirty="0">
              <a:latin typeface="PT Sans" panose="020B0604020202020204" charset="0"/>
            </a:endParaRPr>
          </a:p>
        </p:txBody>
      </p:sp>
      <p:pic>
        <p:nvPicPr>
          <p:cNvPr id="9" name="Picture 4" descr="https://upload.wikimedia.org/wikipedia/commons/thumb/f/fe/Re3data_Logo_RGB_72dpi.png/250px-Re3data_Logo_RGB_72dp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2" y="1196752"/>
            <a:ext cx="2381250" cy="69532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2891180" y="1988840"/>
            <a:ext cx="3438634" cy="461665"/>
          </a:xfrm>
          <a:prstGeom prst="rect">
            <a:avLst/>
          </a:prstGeom>
        </p:spPr>
        <p:txBody>
          <a:bodyPr wrap="none">
            <a:spAutoFit/>
          </a:bodyPr>
          <a:lstStyle/>
          <a:p>
            <a:r>
              <a:rPr lang="en-GB" sz="2400" dirty="0" smtClean="0">
                <a:latin typeface="PT Sans" panose="020B0604020202020204" charset="0"/>
                <a:hlinkClick r:id="rId4"/>
              </a:rPr>
              <a:t>http</a:t>
            </a:r>
            <a:r>
              <a:rPr lang="en-GB" sz="2400" dirty="0">
                <a:latin typeface="PT Sans" panose="020B0604020202020204" charset="0"/>
                <a:hlinkClick r:id="rId4"/>
              </a:rPr>
              <a:t>://www.re3data.org</a:t>
            </a:r>
            <a:r>
              <a:rPr lang="en-GB" sz="2400" dirty="0" smtClean="0">
                <a:latin typeface="PT Sans" panose="020B0604020202020204" charset="0"/>
                <a:hlinkClick r:id="rId4"/>
              </a:rPr>
              <a:t>/</a:t>
            </a:r>
            <a:r>
              <a:rPr lang="en-GB" sz="2400" dirty="0" smtClean="0">
                <a:latin typeface="PT Sans" panose="020B0604020202020204" charset="0"/>
              </a:rPr>
              <a:t> </a:t>
            </a:r>
            <a:endParaRPr lang="en-GB" sz="2400" dirty="0">
              <a:latin typeface="PT Sans" panose="020B0604020202020204" charset="0"/>
            </a:endParaRPr>
          </a:p>
        </p:txBody>
      </p:sp>
      <p:cxnSp>
        <p:nvCxnSpPr>
          <p:cNvPr id="4" name="Straight Arrow Connector 3"/>
          <p:cNvCxnSpPr/>
          <p:nvPr/>
        </p:nvCxnSpPr>
        <p:spPr>
          <a:xfrm flipH="1">
            <a:off x="2883995" y="2564904"/>
            <a:ext cx="720080" cy="648072"/>
          </a:xfrm>
          <a:prstGeom prst="straightConnector1">
            <a:avLst/>
          </a:prstGeom>
          <a:ln w="38100">
            <a:solidFill>
              <a:srgbClr val="E4603A"/>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663968" y="2564904"/>
            <a:ext cx="720080" cy="648072"/>
          </a:xfrm>
          <a:prstGeom prst="straightConnector1">
            <a:avLst/>
          </a:prstGeom>
          <a:ln w="38100">
            <a:solidFill>
              <a:srgbClr val="E4603A"/>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899592" y="3323711"/>
            <a:ext cx="3384376" cy="523220"/>
          </a:xfrm>
          <a:prstGeom prst="rect">
            <a:avLst/>
          </a:prstGeom>
          <a:noFill/>
        </p:spPr>
        <p:txBody>
          <a:bodyPr wrap="square" rtlCol="0">
            <a:spAutoFit/>
          </a:bodyPr>
          <a:lstStyle/>
          <a:p>
            <a:r>
              <a:rPr lang="en-GB" sz="2800" dirty="0" smtClean="0">
                <a:latin typeface="PT Sans" panose="020B0604020202020204" charset="0"/>
              </a:rPr>
              <a:t>General purpose</a:t>
            </a:r>
            <a:endParaRPr lang="en-GB" sz="2800" dirty="0">
              <a:latin typeface="PT Sans" panose="020B0604020202020204" charset="0"/>
            </a:endParaRPr>
          </a:p>
        </p:txBody>
      </p:sp>
      <p:sp>
        <p:nvSpPr>
          <p:cNvPr id="21" name="TextBox 20"/>
          <p:cNvSpPr txBox="1"/>
          <p:nvPr/>
        </p:nvSpPr>
        <p:spPr>
          <a:xfrm>
            <a:off x="5405063" y="3212976"/>
            <a:ext cx="3480032" cy="523220"/>
          </a:xfrm>
          <a:prstGeom prst="rect">
            <a:avLst/>
          </a:prstGeom>
          <a:noFill/>
        </p:spPr>
        <p:txBody>
          <a:bodyPr wrap="square" rtlCol="0">
            <a:spAutoFit/>
          </a:bodyPr>
          <a:lstStyle/>
          <a:p>
            <a:r>
              <a:rPr lang="en-GB" sz="2800" dirty="0" smtClean="0">
                <a:latin typeface="PT Sans" panose="020B0604020202020204" charset="0"/>
              </a:rPr>
              <a:t>Discipline-specific</a:t>
            </a:r>
            <a:endParaRPr lang="en-GB" sz="2800" dirty="0">
              <a:latin typeface="PT Sans" panose="020B0604020202020204" charset="0"/>
            </a:endParaRPr>
          </a:p>
        </p:txBody>
      </p:sp>
      <p:pic>
        <p:nvPicPr>
          <p:cNvPr id="26" name="Picture 25"/>
          <p:cNvPicPr>
            <a:picLocks noChangeAspect="1"/>
          </p:cNvPicPr>
          <p:nvPr/>
        </p:nvPicPr>
        <p:blipFill>
          <a:blip r:embed="rId5"/>
          <a:stretch>
            <a:fillRect/>
          </a:stretch>
        </p:blipFill>
        <p:spPr>
          <a:xfrm>
            <a:off x="5128855" y="3936615"/>
            <a:ext cx="2016224" cy="1256591"/>
          </a:xfrm>
          <a:prstGeom prst="rect">
            <a:avLst/>
          </a:prstGeom>
        </p:spPr>
      </p:pic>
      <p:pic>
        <p:nvPicPr>
          <p:cNvPr id="22" name="Picture 2" descr="http://www.ncbi.nlm.nih.gov/geo/img/geo_main.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4575" y="3846931"/>
            <a:ext cx="1570331" cy="720631"/>
          </a:xfrm>
          <a:prstGeom prst="rect">
            <a:avLst/>
          </a:prstGeom>
          <a:solidFill>
            <a:schemeClr val="bg1"/>
          </a:solidFill>
          <a:ln>
            <a:noFill/>
          </a:ln>
          <a:effectLst>
            <a:outerShdw blurRad="292100" dist="139700" dir="2700000" algn="tl" rotWithShape="0">
              <a:srgbClr val="333333">
                <a:alpha val="65000"/>
              </a:srgbClr>
            </a:outerShdw>
          </a:effectLst>
        </p:spPr>
      </p:pic>
      <p:pic>
        <p:nvPicPr>
          <p:cNvPr id="24" name="Picture 12" descr="http://www.wwpdb.org/img/core/rcsb-pdb.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2749" y="5102168"/>
            <a:ext cx="1703651" cy="566650"/>
          </a:xfrm>
          <a:prstGeom prst="rect">
            <a:avLst/>
          </a:prstGeom>
          <a:solidFill>
            <a:schemeClr val="bg1"/>
          </a:solidFill>
        </p:spPr>
      </p:pic>
      <p:pic>
        <p:nvPicPr>
          <p:cNvPr id="27" name="Picture 26"/>
          <p:cNvPicPr>
            <a:picLocks noChangeAspect="1"/>
          </p:cNvPicPr>
          <p:nvPr/>
        </p:nvPicPr>
        <p:blipFill>
          <a:blip r:embed="rId8"/>
          <a:stretch>
            <a:fillRect/>
          </a:stretch>
        </p:blipFill>
        <p:spPr>
          <a:xfrm>
            <a:off x="251520" y="3936615"/>
            <a:ext cx="1705372" cy="955008"/>
          </a:xfrm>
          <a:prstGeom prst="rect">
            <a:avLst/>
          </a:prstGeom>
        </p:spPr>
      </p:pic>
      <p:pic>
        <p:nvPicPr>
          <p:cNvPr id="29" name="Picture 28"/>
          <p:cNvPicPr>
            <a:picLocks noChangeAspect="1"/>
          </p:cNvPicPr>
          <p:nvPr/>
        </p:nvPicPr>
        <p:blipFill>
          <a:blip r:embed="rId9"/>
          <a:stretch>
            <a:fillRect/>
          </a:stretch>
        </p:blipFill>
        <p:spPr>
          <a:xfrm>
            <a:off x="899592" y="5304322"/>
            <a:ext cx="2356098" cy="728991"/>
          </a:xfrm>
          <a:prstGeom prst="rect">
            <a:avLst/>
          </a:prstGeom>
        </p:spPr>
      </p:pic>
      <p:pic>
        <p:nvPicPr>
          <p:cNvPr id="30" name="Picture 29"/>
          <p:cNvPicPr>
            <a:picLocks noChangeAspect="1"/>
          </p:cNvPicPr>
          <p:nvPr/>
        </p:nvPicPr>
        <p:blipFill>
          <a:blip r:embed="rId10"/>
          <a:stretch>
            <a:fillRect/>
          </a:stretch>
        </p:blipFill>
        <p:spPr>
          <a:xfrm>
            <a:off x="2267744" y="4148722"/>
            <a:ext cx="1656184" cy="662474"/>
          </a:xfrm>
          <a:prstGeom prst="rect">
            <a:avLst/>
          </a:prstGeom>
        </p:spPr>
      </p:pic>
    </p:spTree>
    <p:extLst>
      <p:ext uri="{BB962C8B-B14F-4D97-AF65-F5344CB8AC3E}">
        <p14:creationId xmlns:p14="http://schemas.microsoft.com/office/powerpoint/2010/main" val="127707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426111" y="116632"/>
            <a:ext cx="5112568" cy="523220"/>
          </a:xfrm>
          <a:prstGeom prst="rect">
            <a:avLst/>
          </a:prstGeom>
          <a:noFill/>
        </p:spPr>
        <p:txBody>
          <a:bodyPr wrap="square" rtlCol="0">
            <a:spAutoFit/>
          </a:bodyPr>
          <a:lstStyle/>
          <a:p>
            <a:r>
              <a:rPr lang="en-GB" sz="2800" dirty="0" smtClean="0">
                <a:latin typeface="PT Sans" panose="020B0604020202020204" charset="0"/>
              </a:rPr>
              <a:t>Repositories for software</a:t>
            </a:r>
            <a:endParaRPr lang="en-GB" sz="2800" dirty="0">
              <a:latin typeface="PT Sans" panose="020B0604020202020204" charset="0"/>
            </a:endParaRPr>
          </a:p>
        </p:txBody>
      </p:sp>
      <p:pic>
        <p:nvPicPr>
          <p:cNvPr id="2050" name="Picture 2" descr="https://dharmeshrupani.files.wordpress.com/2016/03/git-logo-black.png?w=5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1484784"/>
            <a:ext cx="2592288" cy="103691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molecularecologist.com/wp-content/uploads/2013/11/github-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6" y="3194203"/>
            <a:ext cx="2520280" cy="168018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wac-cdn.atlassian.com/dam/jcr:e2a6f06f-b3d5-4002-aed3-73539c56a2eb/bitbucket_rgb_blue.png?cdnVersion=v"/>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08104" y="3313567"/>
            <a:ext cx="2998728" cy="66291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5"/>
          <a:stretch>
            <a:fillRect/>
          </a:stretch>
        </p:blipFill>
        <p:spPr>
          <a:xfrm>
            <a:off x="3383868" y="4941168"/>
            <a:ext cx="2376264" cy="950506"/>
          </a:xfrm>
          <a:prstGeom prst="rect">
            <a:avLst/>
          </a:prstGeom>
        </p:spPr>
      </p:pic>
    </p:spTree>
    <p:extLst>
      <p:ext uri="{BB962C8B-B14F-4D97-AF65-F5344CB8AC3E}">
        <p14:creationId xmlns:p14="http://schemas.microsoft.com/office/powerpoint/2010/main" val="29321639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475656" y="188640"/>
            <a:ext cx="7776864" cy="523220"/>
          </a:xfrm>
          <a:prstGeom prst="rect">
            <a:avLst/>
          </a:prstGeom>
          <a:noFill/>
        </p:spPr>
        <p:txBody>
          <a:bodyPr wrap="square" rtlCol="0">
            <a:spAutoFit/>
          </a:bodyPr>
          <a:lstStyle/>
          <a:p>
            <a:r>
              <a:rPr lang="en-GB" sz="2800" dirty="0" smtClean="0">
                <a:solidFill>
                  <a:prstClr val="black"/>
                </a:solidFill>
                <a:latin typeface="PT Sans" panose="020B0604020202020204" charset="0"/>
              </a:rPr>
              <a:t>Cambridge research repository</a:t>
            </a:r>
            <a:endParaRPr lang="en-GB" sz="2800" dirty="0">
              <a:solidFill>
                <a:prstClr val="black"/>
              </a:solidFill>
              <a:latin typeface="PT Sans" panose="020B0604020202020204" charset="0"/>
            </a:endParaRPr>
          </a:p>
        </p:txBody>
      </p:sp>
      <p:pic>
        <p:nvPicPr>
          <p:cNvPr id="2" name="Picture 1"/>
          <p:cNvPicPr>
            <a:picLocks noChangeAspect="1"/>
          </p:cNvPicPr>
          <p:nvPr/>
        </p:nvPicPr>
        <p:blipFill>
          <a:blip r:embed="rId3"/>
          <a:stretch>
            <a:fillRect/>
          </a:stretch>
        </p:blipFill>
        <p:spPr>
          <a:xfrm>
            <a:off x="1681613" y="1153603"/>
            <a:ext cx="5780774" cy="4857989"/>
          </a:xfrm>
          <a:prstGeom prst="rect">
            <a:avLst/>
          </a:prstGeom>
        </p:spPr>
      </p:pic>
      <p:sp>
        <p:nvSpPr>
          <p:cNvPr id="4" name="Rectangle 3"/>
          <p:cNvSpPr/>
          <p:nvPr/>
        </p:nvSpPr>
        <p:spPr>
          <a:xfrm>
            <a:off x="2804850" y="6453336"/>
            <a:ext cx="3579826" cy="369332"/>
          </a:xfrm>
          <a:prstGeom prst="rect">
            <a:avLst/>
          </a:prstGeom>
        </p:spPr>
        <p:txBody>
          <a:bodyPr wrap="none">
            <a:spAutoFit/>
          </a:bodyPr>
          <a:lstStyle/>
          <a:p>
            <a:r>
              <a:rPr lang="en-GB" dirty="0">
                <a:solidFill>
                  <a:prstClr val="black"/>
                </a:solidFill>
                <a:latin typeface="PT Sans" panose="020B0604020202020204" charset="0"/>
                <a:hlinkClick r:id="rId4"/>
              </a:rPr>
              <a:t>https://www.repository.cam.ac.uk</a:t>
            </a:r>
            <a:r>
              <a:rPr lang="en-GB" dirty="0" smtClean="0">
                <a:solidFill>
                  <a:prstClr val="black"/>
                </a:solidFill>
                <a:latin typeface="PT Sans" panose="020B0604020202020204" charset="0"/>
                <a:hlinkClick r:id="rId4"/>
              </a:rPr>
              <a:t>/</a:t>
            </a:r>
            <a:r>
              <a:rPr lang="en-GB" dirty="0" smtClean="0">
                <a:solidFill>
                  <a:prstClr val="black"/>
                </a:solidFill>
                <a:latin typeface="PT Sans" panose="020B0604020202020204" charset="0"/>
              </a:rPr>
              <a:t> </a:t>
            </a:r>
            <a:endParaRPr lang="en-GB" dirty="0">
              <a:solidFill>
                <a:prstClr val="black"/>
              </a:solidFill>
              <a:latin typeface="PT Sans" panose="020B0604020202020204" charset="0"/>
            </a:endParaRPr>
          </a:p>
        </p:txBody>
      </p:sp>
    </p:spTree>
    <p:extLst>
      <p:ext uri="{BB962C8B-B14F-4D97-AF65-F5344CB8AC3E}">
        <p14:creationId xmlns:p14="http://schemas.microsoft.com/office/powerpoint/2010/main" val="795109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83568" y="2348880"/>
            <a:ext cx="7715200" cy="172819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PT Sans" panose="020B0503020203020204" pitchFamily="34" charset="0"/>
                <a:ea typeface="+mj-ea"/>
                <a:cs typeface="+mj-cs"/>
              </a:defRPr>
            </a:lvl1pPr>
          </a:lstStyle>
          <a:p>
            <a:r>
              <a:rPr lang="en-GB" dirty="0"/>
              <a:t>W</a:t>
            </a:r>
            <a:r>
              <a:rPr lang="en-GB" dirty="0" smtClean="0"/>
              <a:t>hy is it important to share research?</a:t>
            </a:r>
            <a:endParaRPr lang="en-GB" dirty="0"/>
          </a:p>
        </p:txBody>
      </p:sp>
    </p:spTree>
    <p:extLst>
      <p:ext uri="{BB962C8B-B14F-4D97-AF65-F5344CB8AC3E}">
        <p14:creationId xmlns:p14="http://schemas.microsoft.com/office/powerpoint/2010/main" val="19926601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915816" y="5517232"/>
            <a:ext cx="3338606" cy="492443"/>
          </a:xfrm>
          <a:prstGeom prst="rect">
            <a:avLst/>
          </a:prstGeom>
        </p:spPr>
        <p:txBody>
          <a:bodyPr wrap="none">
            <a:spAutoFit/>
          </a:bodyPr>
          <a:lstStyle>
            <a:defPPr>
              <a:defRPr lang="en-US"/>
            </a:defPPr>
            <a:lvl1pPr>
              <a:defRPr sz="2600" i="1">
                <a:solidFill>
                  <a:srgbClr val="111111"/>
                </a:solidFill>
                <a:latin typeface="Arial" panose="020B0604020202020204" pitchFamily="34" charset="0"/>
                <a:ea typeface="+mj-ea"/>
                <a:cs typeface="Arial" panose="020B0604020202020204" pitchFamily="34" charset="0"/>
              </a:defRPr>
            </a:lvl1pPr>
          </a:lstStyle>
          <a:p>
            <a:r>
              <a:rPr lang="en-GB" i="0" dirty="0" smtClean="0">
                <a:sym typeface="PT Sans"/>
                <a:hlinkClick r:id="rId2"/>
              </a:rPr>
              <a:t>www.data.cam.ac.uk</a:t>
            </a:r>
            <a:r>
              <a:rPr lang="en-GB" i="0" dirty="0" smtClean="0">
                <a:sym typeface="PT Sans"/>
              </a:rPr>
              <a:t> </a:t>
            </a:r>
            <a:endParaRPr lang="en-GB" i="0" dirty="0">
              <a:sym typeface="PT Sans"/>
            </a:endParaRPr>
          </a:p>
        </p:txBody>
      </p:sp>
      <p:sp>
        <p:nvSpPr>
          <p:cNvPr id="6" name="Title 1"/>
          <p:cNvSpPr txBox="1">
            <a:spLocks/>
          </p:cNvSpPr>
          <p:nvPr/>
        </p:nvSpPr>
        <p:spPr>
          <a:xfrm>
            <a:off x="1475656" y="199090"/>
            <a:ext cx="7196336" cy="45352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PT Sans" panose="020B0503020203020204" pitchFamily="34" charset="0"/>
                <a:ea typeface="+mj-ea"/>
                <a:cs typeface="+mj-cs"/>
              </a:defRPr>
            </a:lvl1pPr>
          </a:lstStyle>
          <a:p>
            <a:pPr algn="l"/>
            <a:r>
              <a:rPr lang="en-GB" sz="2800" dirty="0" smtClean="0"/>
              <a:t>Cambridge data repository</a:t>
            </a:r>
            <a:endParaRPr lang="en-GB" sz="2800" dirty="0"/>
          </a:p>
        </p:txBody>
      </p:sp>
      <p:pic>
        <p:nvPicPr>
          <p:cNvPr id="2" name="Picture 1"/>
          <p:cNvPicPr>
            <a:picLocks noChangeAspect="1"/>
          </p:cNvPicPr>
          <p:nvPr/>
        </p:nvPicPr>
        <p:blipFill>
          <a:blip r:embed="rId3"/>
          <a:stretch>
            <a:fillRect/>
          </a:stretch>
        </p:blipFill>
        <p:spPr>
          <a:xfrm>
            <a:off x="944484" y="980728"/>
            <a:ext cx="7255033" cy="4536504"/>
          </a:xfrm>
          <a:prstGeom prst="rect">
            <a:avLst/>
          </a:prstGeom>
        </p:spPr>
      </p:pic>
      <p:sp>
        <p:nvSpPr>
          <p:cNvPr id="8" name="TextBox 7"/>
          <p:cNvSpPr txBox="1"/>
          <p:nvPr/>
        </p:nvSpPr>
        <p:spPr>
          <a:xfrm>
            <a:off x="944484" y="6039701"/>
            <a:ext cx="7255033" cy="830997"/>
          </a:xfrm>
          <a:prstGeom prst="rect">
            <a:avLst/>
          </a:prstGeom>
        </p:spPr>
        <p:txBody>
          <a:bodyPr wrap="square">
            <a:spAutoFit/>
          </a:bodyPr>
          <a:lstStyle>
            <a:defPPr>
              <a:defRPr lang="en-US"/>
            </a:defPPr>
            <a:lvl1pPr>
              <a:defRPr sz="2600" i="1">
                <a:solidFill>
                  <a:srgbClr val="111111"/>
                </a:solidFill>
                <a:latin typeface="Arial" panose="020B0604020202020204" pitchFamily="34" charset="0"/>
                <a:ea typeface="+mj-ea"/>
                <a:cs typeface="Arial" panose="020B0604020202020204" pitchFamily="34" charset="0"/>
              </a:defRPr>
            </a:lvl1pPr>
          </a:lstStyle>
          <a:p>
            <a:pPr algn="ctr"/>
            <a:r>
              <a:rPr lang="en-GB" sz="2400" dirty="0">
                <a:latin typeface="PT Sans" panose="020B0604020202020204" charset="0"/>
              </a:rPr>
              <a:t>We will check </a:t>
            </a:r>
            <a:r>
              <a:rPr lang="en-GB" sz="2400" dirty="0" smtClean="0">
                <a:latin typeface="PT Sans" panose="020B0604020202020204" charset="0"/>
              </a:rPr>
              <a:t>the </a:t>
            </a:r>
            <a:r>
              <a:rPr lang="en-GB" sz="2400" dirty="0">
                <a:latin typeface="PT Sans" panose="020B0604020202020204" charset="0"/>
              </a:rPr>
              <a:t>data, upload it into the repository and send </a:t>
            </a:r>
            <a:r>
              <a:rPr lang="en-GB" sz="2400" dirty="0" smtClean="0">
                <a:latin typeface="PT Sans" panose="020B0604020202020204" charset="0"/>
              </a:rPr>
              <a:t>a </a:t>
            </a:r>
            <a:r>
              <a:rPr lang="en-GB" sz="2400" dirty="0">
                <a:latin typeface="PT Sans" panose="020B0604020202020204" charset="0"/>
              </a:rPr>
              <a:t>link </a:t>
            </a:r>
            <a:r>
              <a:rPr lang="en-GB" sz="2400" dirty="0" smtClean="0">
                <a:latin typeface="PT Sans" panose="020B0604020202020204" charset="0"/>
              </a:rPr>
              <a:t>to it</a:t>
            </a:r>
            <a:endParaRPr lang="en-GB" sz="2400" dirty="0">
              <a:latin typeface="PT Sans" panose="020B0604020202020204" charset="0"/>
            </a:endParaRPr>
          </a:p>
        </p:txBody>
      </p:sp>
    </p:spTree>
    <p:extLst>
      <p:ext uri="{BB962C8B-B14F-4D97-AF65-F5344CB8AC3E}">
        <p14:creationId xmlns:p14="http://schemas.microsoft.com/office/powerpoint/2010/main" val="160325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839" t="15636" r="61016" b="45974"/>
          <a:stretch/>
        </p:blipFill>
        <p:spPr bwMode="auto">
          <a:xfrm>
            <a:off x="2195736" y="1412776"/>
            <a:ext cx="4963157" cy="2808312"/>
          </a:xfrm>
          <a:prstGeom prst="rect">
            <a:avLst/>
          </a:prstGeom>
          <a:ln>
            <a:noFill/>
          </a:ln>
          <a:effectLst>
            <a:outerShdw blurRad="292100" dist="139700" dir="2700000" algn="tl" rotWithShape="0">
              <a:srgbClr val="333333">
                <a:alpha val="65000"/>
              </a:srgbClr>
            </a:outerShdw>
          </a:effectLst>
          <a:extLs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1259632" y="5686616"/>
            <a:ext cx="7740352" cy="7795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40" tIns="50740" rIns="50740" bIns="50740" numCol="1" spcCol="38056" rtlCol="0" anchor="ctr">
            <a:spAutoFit/>
          </a:bodyPr>
          <a:lstStyle/>
          <a:p>
            <a:pPr marL="40591" marR="40591" defTabSz="913308" latinLnBrk="1" hangingPunct="0"/>
            <a:r>
              <a:rPr lang="en-GB" sz="4400" u="sng" dirty="0" smtClean="0">
                <a:uFill>
                  <a:solidFill>
                    <a:srgbClr val="57C4CD"/>
                  </a:solidFill>
                </a:uFill>
                <a:latin typeface="PT Sans" panose="020B0604020202020204" charset="0"/>
                <a:cs typeface="Arial" panose="020B0604020202020204" pitchFamily="34" charset="0"/>
                <a:sym typeface="PT Sans"/>
              </a:rPr>
              <a:t>www.data.cam.ac.uk/upload</a:t>
            </a:r>
            <a:endParaRPr lang="en-GB" sz="4400" u="sng" dirty="0">
              <a:uFill>
                <a:solidFill>
                  <a:srgbClr val="57C4CD"/>
                </a:solidFill>
              </a:uFill>
              <a:latin typeface="PT Sans" panose="020B0604020202020204" charset="0"/>
              <a:cs typeface="Arial" panose="020B0604020202020204" pitchFamily="34" charset="0"/>
              <a:sym typeface="PT Sans"/>
            </a:endParaRPr>
          </a:p>
        </p:txBody>
      </p:sp>
      <p:sp>
        <p:nvSpPr>
          <p:cNvPr id="2" name="TextBox 1"/>
          <p:cNvSpPr txBox="1"/>
          <p:nvPr/>
        </p:nvSpPr>
        <p:spPr>
          <a:xfrm>
            <a:off x="4067944" y="4365104"/>
            <a:ext cx="1008112" cy="36933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defTabSz="913308"/>
            <a:r>
              <a:rPr lang="en-GB" dirty="0" smtClean="0">
                <a:solidFill>
                  <a:schemeClr val="tx1"/>
                </a:solidFill>
                <a:latin typeface="Arial" panose="020B0604020202020204" pitchFamily="34" charset="0"/>
                <a:cs typeface="Arial" panose="020B0604020202020204" pitchFamily="34" charset="0"/>
              </a:rPr>
              <a:t>Submit</a:t>
            </a:r>
            <a:endParaRPr lang="en-GB"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68639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mirrors.creativecommons.org/presskit/icons/by.larg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3673" y="1556792"/>
            <a:ext cx="1463040" cy="14630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mirrors.creativecommons.org/presskit/icons/nc.larg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3673" y="4090115"/>
            <a:ext cx="1463040" cy="1463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mirrors.creativecommons.org/presskit/icons/nd.larg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0313" y="1556792"/>
            <a:ext cx="1463040" cy="14630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mirrors.creativecommons.org/presskit/icons/sa.larg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40313" y="4090115"/>
            <a:ext cx="1463040" cy="146304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339752" y="1556792"/>
            <a:ext cx="2160240" cy="1354217"/>
          </a:xfrm>
          <a:prstGeom prst="rect">
            <a:avLst/>
          </a:prstGeom>
          <a:noFill/>
        </p:spPr>
        <p:txBody>
          <a:bodyPr wrap="square" rtlCol="0">
            <a:spAutoFit/>
          </a:bodyPr>
          <a:lstStyle/>
          <a:p>
            <a:r>
              <a:rPr lang="en-GB" sz="2800" b="1" dirty="0" smtClean="0"/>
              <a:t>Attribution</a:t>
            </a:r>
          </a:p>
          <a:p>
            <a:r>
              <a:rPr lang="en-GB" dirty="0" smtClean="0"/>
              <a:t>Must acknowledge the author of the work</a:t>
            </a:r>
            <a:endParaRPr lang="en-GB" dirty="0"/>
          </a:p>
        </p:txBody>
      </p:sp>
      <p:sp>
        <p:nvSpPr>
          <p:cNvPr id="10" name="TextBox 9"/>
          <p:cNvSpPr txBox="1"/>
          <p:nvPr/>
        </p:nvSpPr>
        <p:spPr>
          <a:xfrm>
            <a:off x="2339752" y="4090115"/>
            <a:ext cx="2300561" cy="1723549"/>
          </a:xfrm>
          <a:prstGeom prst="rect">
            <a:avLst/>
          </a:prstGeom>
          <a:noFill/>
        </p:spPr>
        <p:txBody>
          <a:bodyPr wrap="square" rtlCol="0">
            <a:spAutoFit/>
          </a:bodyPr>
          <a:lstStyle/>
          <a:p>
            <a:r>
              <a:rPr lang="en-GB" sz="2600" b="1" dirty="0" smtClean="0"/>
              <a:t>Non-commercial</a:t>
            </a:r>
          </a:p>
          <a:p>
            <a:r>
              <a:rPr lang="en-GB" dirty="0" smtClean="0"/>
              <a:t>Only the original author can make money</a:t>
            </a:r>
            <a:endParaRPr lang="en-GB" dirty="0"/>
          </a:p>
        </p:txBody>
      </p:sp>
      <p:sp>
        <p:nvSpPr>
          <p:cNvPr id="11" name="TextBox 10"/>
          <p:cNvSpPr txBox="1"/>
          <p:nvPr/>
        </p:nvSpPr>
        <p:spPr>
          <a:xfrm>
            <a:off x="6454552" y="1556791"/>
            <a:ext cx="2160240" cy="1785104"/>
          </a:xfrm>
          <a:prstGeom prst="rect">
            <a:avLst/>
          </a:prstGeom>
          <a:noFill/>
        </p:spPr>
        <p:txBody>
          <a:bodyPr wrap="square" rtlCol="0">
            <a:spAutoFit/>
          </a:bodyPr>
          <a:lstStyle/>
          <a:p>
            <a:r>
              <a:rPr lang="en-GB" sz="2800" b="1" dirty="0" smtClean="0"/>
              <a:t>No-derivatives</a:t>
            </a:r>
          </a:p>
          <a:p>
            <a:r>
              <a:rPr lang="en-GB" dirty="0" smtClean="0"/>
              <a:t>Cannot change/remix the work</a:t>
            </a:r>
            <a:endParaRPr lang="en-GB" dirty="0"/>
          </a:p>
        </p:txBody>
      </p:sp>
      <p:sp>
        <p:nvSpPr>
          <p:cNvPr id="12" name="TextBox 11"/>
          <p:cNvSpPr txBox="1"/>
          <p:nvPr/>
        </p:nvSpPr>
        <p:spPr>
          <a:xfrm>
            <a:off x="6454552" y="4144526"/>
            <a:ext cx="2160240" cy="1354217"/>
          </a:xfrm>
          <a:prstGeom prst="rect">
            <a:avLst/>
          </a:prstGeom>
          <a:noFill/>
        </p:spPr>
        <p:txBody>
          <a:bodyPr wrap="square" rtlCol="0">
            <a:spAutoFit/>
          </a:bodyPr>
          <a:lstStyle/>
          <a:p>
            <a:r>
              <a:rPr lang="en-GB" sz="2800" b="1" dirty="0" err="1" smtClean="0"/>
              <a:t>ShareAlike</a:t>
            </a:r>
            <a:endParaRPr lang="en-GB" sz="2800" b="1" dirty="0" smtClean="0"/>
          </a:p>
          <a:p>
            <a:r>
              <a:rPr lang="en-GB" dirty="0" smtClean="0"/>
              <a:t>New creations must be shared under the same rules</a:t>
            </a:r>
            <a:endParaRPr lang="en-GB" dirty="0"/>
          </a:p>
        </p:txBody>
      </p:sp>
      <p:sp>
        <p:nvSpPr>
          <p:cNvPr id="13" name="TextBox 12"/>
          <p:cNvSpPr txBox="1"/>
          <p:nvPr/>
        </p:nvSpPr>
        <p:spPr>
          <a:xfrm>
            <a:off x="1475656" y="188640"/>
            <a:ext cx="7776864" cy="523220"/>
          </a:xfrm>
          <a:prstGeom prst="rect">
            <a:avLst/>
          </a:prstGeom>
          <a:noFill/>
        </p:spPr>
        <p:txBody>
          <a:bodyPr wrap="square" rtlCol="0">
            <a:spAutoFit/>
          </a:bodyPr>
          <a:lstStyle/>
          <a:p>
            <a:r>
              <a:rPr lang="en-GB" sz="2800" dirty="0" smtClean="0">
                <a:solidFill>
                  <a:prstClr val="black"/>
                </a:solidFill>
                <a:latin typeface="PT Sans" panose="020B0604020202020204" charset="0"/>
              </a:rPr>
              <a:t>Creative Commons Licenses</a:t>
            </a:r>
            <a:endParaRPr lang="en-GB" sz="2800" dirty="0">
              <a:solidFill>
                <a:prstClr val="black"/>
              </a:solidFill>
              <a:latin typeface="PT Sans" panose="020B0604020202020204" charset="0"/>
            </a:endParaRPr>
          </a:p>
        </p:txBody>
      </p:sp>
    </p:spTree>
    <p:extLst>
      <p:ext uri="{BB962C8B-B14F-4D97-AF65-F5344CB8AC3E}">
        <p14:creationId xmlns:p14="http://schemas.microsoft.com/office/powerpoint/2010/main" val="297848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67544" y="908720"/>
            <a:ext cx="8544283" cy="58628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308"/>
            <a:endParaRPr lang="en-GB">
              <a:solidFill>
                <a:prstClr val="white"/>
              </a:solidFill>
            </a:endParaRPr>
          </a:p>
        </p:txBody>
      </p:sp>
      <p:sp>
        <p:nvSpPr>
          <p:cNvPr id="7" name="Title 1"/>
          <p:cNvSpPr txBox="1">
            <a:spLocks/>
          </p:cNvSpPr>
          <p:nvPr/>
        </p:nvSpPr>
        <p:spPr>
          <a:xfrm>
            <a:off x="1475656" y="199090"/>
            <a:ext cx="7196336" cy="45352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PT Sans" panose="020B0503020203020204" pitchFamily="34" charset="0"/>
                <a:ea typeface="+mj-ea"/>
                <a:cs typeface="+mj-cs"/>
              </a:defRPr>
            </a:lvl1pPr>
          </a:lstStyle>
          <a:p>
            <a:pPr algn="l"/>
            <a:r>
              <a:rPr lang="en-US" sz="2400" cap="none" dirty="0" smtClean="0"/>
              <a:t>www.repository.cam.ac.uk</a:t>
            </a:r>
            <a:endParaRPr lang="en-GB" sz="2800" cap="none"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5825" t="9524" r="23226" b="7382"/>
          <a:stretch/>
        </p:blipFill>
        <p:spPr>
          <a:xfrm>
            <a:off x="1907704" y="854161"/>
            <a:ext cx="5256584" cy="5999947"/>
          </a:xfrm>
          <a:prstGeom prst="rect">
            <a:avLst/>
          </a:prstGeom>
        </p:spPr>
      </p:pic>
      <p:sp>
        <p:nvSpPr>
          <p:cNvPr id="3" name="Rectangle 2"/>
          <p:cNvSpPr/>
          <p:nvPr/>
        </p:nvSpPr>
        <p:spPr>
          <a:xfrm>
            <a:off x="5713509" y="6426112"/>
            <a:ext cx="3430491" cy="338554"/>
          </a:xfrm>
          <a:prstGeom prst="rect">
            <a:avLst/>
          </a:prstGeom>
        </p:spPr>
        <p:txBody>
          <a:bodyPr wrap="none">
            <a:spAutoFit/>
          </a:bodyPr>
          <a:lstStyle/>
          <a:p>
            <a:r>
              <a:rPr lang="en-US" sz="1600" dirty="0">
                <a:hlinkClick r:id="rId4"/>
              </a:rPr>
              <a:t>http://</a:t>
            </a:r>
            <a:r>
              <a:rPr lang="en-US" sz="1600" dirty="0" smtClean="0">
                <a:hlinkClick r:id="rId4"/>
              </a:rPr>
              <a:t>dx.doi.org/10.17863/CAM.1233</a:t>
            </a:r>
            <a:r>
              <a:rPr lang="en-US" sz="1200" dirty="0" smtClean="0"/>
              <a:t> </a:t>
            </a:r>
            <a:endParaRPr lang="en-GB" sz="1200" dirty="0"/>
          </a:p>
        </p:txBody>
      </p:sp>
    </p:spTree>
    <p:extLst>
      <p:ext uri="{BB962C8B-B14F-4D97-AF65-F5344CB8AC3E}">
        <p14:creationId xmlns:p14="http://schemas.microsoft.com/office/powerpoint/2010/main" val="13797689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856" y="5886400"/>
            <a:ext cx="8229600" cy="1143000"/>
          </a:xfrm>
        </p:spPr>
        <p:txBody>
          <a:bodyPr>
            <a:noAutofit/>
          </a:bodyPr>
          <a:lstStyle/>
          <a:p>
            <a:r>
              <a:rPr lang="en-GB" sz="1800" dirty="0">
                <a:hlinkClick r:id="rId2"/>
              </a:rPr>
              <a:t>http://</a:t>
            </a:r>
            <a:r>
              <a:rPr lang="en-GB" sz="1800" dirty="0" smtClean="0">
                <a:hlinkClick r:id="rId2"/>
              </a:rPr>
              <a:t>osc.cam.ac.uk/author-tools/managing-your-online-presence/getting-orcid</a:t>
            </a:r>
            <a:r>
              <a:rPr lang="en-GB" sz="1800" dirty="0" smtClean="0"/>
              <a:t> </a:t>
            </a:r>
            <a:endParaRPr lang="en-GB" sz="1800" dirty="0"/>
          </a:p>
        </p:txBody>
      </p:sp>
      <p:pic>
        <p:nvPicPr>
          <p:cNvPr id="5" name="Picture 4"/>
          <p:cNvPicPr>
            <a:picLocks noChangeAspect="1"/>
          </p:cNvPicPr>
          <p:nvPr/>
        </p:nvPicPr>
        <p:blipFill>
          <a:blip r:embed="rId3"/>
          <a:stretch>
            <a:fillRect/>
          </a:stretch>
        </p:blipFill>
        <p:spPr>
          <a:xfrm>
            <a:off x="1212529" y="908720"/>
            <a:ext cx="6718941" cy="3884737"/>
          </a:xfrm>
          <a:prstGeom prst="rect">
            <a:avLst/>
          </a:prstGeom>
        </p:spPr>
      </p:pic>
      <p:sp>
        <p:nvSpPr>
          <p:cNvPr id="6" name="TextBox 5"/>
          <p:cNvSpPr txBox="1"/>
          <p:nvPr/>
        </p:nvSpPr>
        <p:spPr>
          <a:xfrm>
            <a:off x="1115616" y="4869160"/>
            <a:ext cx="8136904" cy="1200329"/>
          </a:xfrm>
          <a:prstGeom prst="rect">
            <a:avLst/>
          </a:prstGeom>
          <a:noFill/>
        </p:spPr>
        <p:txBody>
          <a:bodyPr wrap="square" rtlCol="0">
            <a:spAutoFit/>
          </a:bodyPr>
          <a:lstStyle/>
          <a:p>
            <a:pPr marL="285750" indent="-285750">
              <a:buFont typeface="Arial" panose="020B0604020202020204" pitchFamily="34" charset="0"/>
              <a:buChar char="•"/>
            </a:pPr>
            <a:r>
              <a:rPr lang="en-GB" sz="2400" dirty="0" smtClean="0"/>
              <a:t>What if your name is John Smith?</a:t>
            </a:r>
          </a:p>
          <a:p>
            <a:pPr marL="285750" indent="-285750">
              <a:buFont typeface="Arial" panose="020B0604020202020204" pitchFamily="34" charset="0"/>
              <a:buChar char="•"/>
            </a:pPr>
            <a:r>
              <a:rPr lang="en-GB" sz="2400" dirty="0" smtClean="0"/>
              <a:t>What if you change your name?</a:t>
            </a:r>
          </a:p>
          <a:p>
            <a:pPr marL="285750" indent="-285750">
              <a:buFont typeface="Arial" panose="020B0604020202020204" pitchFamily="34" charset="0"/>
              <a:buChar char="•"/>
            </a:pPr>
            <a:r>
              <a:rPr lang="en-GB" sz="2400" dirty="0" smtClean="0"/>
              <a:t>What if you move institutions?</a:t>
            </a:r>
            <a:endParaRPr lang="en-GB" sz="2400" dirty="0"/>
          </a:p>
        </p:txBody>
      </p:sp>
      <p:sp>
        <p:nvSpPr>
          <p:cNvPr id="7" name="Rectangle 6"/>
          <p:cNvSpPr/>
          <p:nvPr/>
        </p:nvSpPr>
        <p:spPr>
          <a:xfrm>
            <a:off x="1389878" y="169268"/>
            <a:ext cx="6364243" cy="461665"/>
          </a:xfrm>
          <a:prstGeom prst="rect">
            <a:avLst/>
          </a:prstGeom>
        </p:spPr>
        <p:txBody>
          <a:bodyPr wrap="none">
            <a:spAutoFit/>
          </a:bodyPr>
          <a:lstStyle/>
          <a:p>
            <a:r>
              <a:rPr lang="en-GB" sz="2400" dirty="0" err="1" smtClean="0">
                <a:solidFill>
                  <a:srgbClr val="222222"/>
                </a:solidFill>
                <a:latin typeface="arial" panose="020B0604020202020204" pitchFamily="34" charset="0"/>
              </a:rPr>
              <a:t>ORCiD</a:t>
            </a:r>
            <a:r>
              <a:rPr lang="en-GB" sz="2400" dirty="0" smtClean="0">
                <a:solidFill>
                  <a:srgbClr val="222222"/>
                </a:solidFill>
                <a:latin typeface="arial" panose="020B0604020202020204" pitchFamily="34" charset="0"/>
              </a:rPr>
              <a:t>: Open </a:t>
            </a:r>
            <a:r>
              <a:rPr lang="en-GB" sz="2400" dirty="0">
                <a:solidFill>
                  <a:srgbClr val="222222"/>
                </a:solidFill>
                <a:latin typeface="arial" panose="020B0604020202020204" pitchFamily="34" charset="0"/>
              </a:rPr>
              <a:t>Researcher and Contributor ID</a:t>
            </a:r>
            <a:endParaRPr lang="en-GB" sz="2400" dirty="0"/>
          </a:p>
        </p:txBody>
      </p:sp>
    </p:spTree>
    <p:extLst>
      <p:ext uri="{BB962C8B-B14F-4D97-AF65-F5344CB8AC3E}">
        <p14:creationId xmlns:p14="http://schemas.microsoft.com/office/powerpoint/2010/main" val="424898671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475656" y="199090"/>
            <a:ext cx="7196336" cy="45352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PT Sans" panose="020B0503020203020204" pitchFamily="34" charset="0"/>
                <a:ea typeface="+mj-ea"/>
                <a:cs typeface="+mj-cs"/>
              </a:defRPr>
            </a:lvl1pPr>
          </a:lstStyle>
          <a:p>
            <a:pPr algn="l"/>
            <a:r>
              <a:rPr lang="en-US" sz="3600" cap="none" dirty="0" smtClean="0"/>
              <a:t>Training and support</a:t>
            </a:r>
            <a:endParaRPr lang="en-GB" sz="3600" cap="none" dirty="0"/>
          </a:p>
        </p:txBody>
      </p:sp>
      <p:pic>
        <p:nvPicPr>
          <p:cNvPr id="2" name="Picture 1"/>
          <p:cNvPicPr>
            <a:picLocks noChangeAspect="1"/>
          </p:cNvPicPr>
          <p:nvPr/>
        </p:nvPicPr>
        <p:blipFill rotWithShape="1">
          <a:blip r:embed="rId3"/>
          <a:srcRect b="87163"/>
          <a:stretch/>
        </p:blipFill>
        <p:spPr>
          <a:xfrm>
            <a:off x="753344" y="860344"/>
            <a:ext cx="4610744" cy="768457"/>
          </a:xfrm>
          <a:prstGeom prst="rect">
            <a:avLst/>
          </a:prstGeom>
        </p:spPr>
      </p:pic>
      <p:sp>
        <p:nvSpPr>
          <p:cNvPr id="5" name="TextBox 4"/>
          <p:cNvSpPr txBox="1"/>
          <p:nvPr/>
        </p:nvSpPr>
        <p:spPr>
          <a:xfrm>
            <a:off x="5364088" y="3244334"/>
            <a:ext cx="3240360" cy="369332"/>
          </a:xfrm>
          <a:prstGeom prst="rect">
            <a:avLst/>
          </a:prstGeom>
          <a:noFill/>
        </p:spPr>
        <p:txBody>
          <a:bodyPr wrap="square" rtlCol="0">
            <a:spAutoFit/>
          </a:bodyPr>
          <a:lstStyle/>
          <a:p>
            <a:r>
              <a:rPr lang="en-GB" dirty="0" smtClean="0">
                <a:hlinkClick r:id="rId4"/>
              </a:rPr>
              <a:t>www.data.cam.ac.uk/events</a:t>
            </a:r>
            <a:r>
              <a:rPr lang="en-GB" dirty="0" smtClean="0"/>
              <a:t> </a:t>
            </a:r>
            <a:endParaRPr lang="en-GB" dirty="0"/>
          </a:p>
        </p:txBody>
      </p:sp>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28737" t="20400" r="28738" b="8420"/>
          <a:stretch/>
        </p:blipFill>
        <p:spPr>
          <a:xfrm>
            <a:off x="683568" y="1484784"/>
            <a:ext cx="4680520" cy="4896544"/>
          </a:xfrm>
          <a:prstGeom prst="rect">
            <a:avLst/>
          </a:prstGeom>
        </p:spPr>
      </p:pic>
    </p:spTree>
    <p:extLst>
      <p:ext uri="{BB962C8B-B14F-4D97-AF65-F5344CB8AC3E}">
        <p14:creationId xmlns:p14="http://schemas.microsoft.com/office/powerpoint/2010/main" val="10731507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71400"/>
            <a:ext cx="8229600" cy="1143000"/>
          </a:xfrm>
        </p:spPr>
        <p:txBody>
          <a:bodyPr>
            <a:normAutofit/>
          </a:bodyPr>
          <a:lstStyle/>
          <a:p>
            <a:r>
              <a:rPr lang="en-GB" sz="4000" dirty="0" smtClean="0"/>
              <a:t>Next steps</a:t>
            </a:r>
            <a:endParaRPr lang="en-GB" sz="4000" dirty="0"/>
          </a:p>
        </p:txBody>
      </p:sp>
      <p:sp>
        <p:nvSpPr>
          <p:cNvPr id="3" name="Content Placeholder 2"/>
          <p:cNvSpPr>
            <a:spLocks noGrp="1"/>
          </p:cNvSpPr>
          <p:nvPr>
            <p:ph idx="1"/>
          </p:nvPr>
        </p:nvSpPr>
        <p:spPr>
          <a:xfrm>
            <a:off x="395611" y="1268760"/>
            <a:ext cx="8229600" cy="5112568"/>
          </a:xfrm>
        </p:spPr>
        <p:txBody>
          <a:bodyPr>
            <a:normAutofit/>
          </a:bodyPr>
          <a:lstStyle/>
          <a:p>
            <a:r>
              <a:rPr lang="en-GB" dirty="0" smtClean="0"/>
              <a:t>Share data supporting your publication and reference it in the article</a:t>
            </a:r>
          </a:p>
          <a:p>
            <a:r>
              <a:rPr lang="en-GB" dirty="0" smtClean="0"/>
              <a:t>When applying for grants</a:t>
            </a:r>
          </a:p>
          <a:p>
            <a:pPr lvl="1"/>
            <a:r>
              <a:rPr lang="en-GB" dirty="0" smtClean="0"/>
              <a:t>Leave enough time for your Data Management Plan</a:t>
            </a:r>
          </a:p>
          <a:p>
            <a:pPr lvl="1"/>
            <a:r>
              <a:rPr lang="en-GB" dirty="0" smtClean="0"/>
              <a:t>Budget for staff for data management and long-term preservation</a:t>
            </a:r>
          </a:p>
          <a:p>
            <a:pPr lvl="1"/>
            <a:r>
              <a:rPr lang="en-GB" dirty="0" smtClean="0"/>
              <a:t>Highlight any data you’ve already shared</a:t>
            </a:r>
          </a:p>
          <a:p>
            <a:r>
              <a:rPr lang="en-GB" dirty="0" smtClean="0"/>
              <a:t>Use the support available</a:t>
            </a:r>
            <a:endParaRPr lang="en-GB" dirty="0"/>
          </a:p>
        </p:txBody>
      </p:sp>
    </p:spTree>
    <p:extLst>
      <p:ext uri="{BB962C8B-B14F-4D97-AF65-F5344CB8AC3E}">
        <p14:creationId xmlns:p14="http://schemas.microsoft.com/office/powerpoint/2010/main" val="6600490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normAutofit/>
          </a:bodyPr>
          <a:lstStyle/>
          <a:p>
            <a:r>
              <a:rPr lang="en-GB" sz="4000" dirty="0" smtClean="0">
                <a:latin typeface="PT Sans" panose="020B0604020202020204" charset="0"/>
              </a:rPr>
              <a:t>Take-home message:</a:t>
            </a:r>
            <a:endParaRPr lang="en-GB" sz="4000" dirty="0">
              <a:latin typeface="PT Sans" panose="020B0604020202020204" charset="0"/>
            </a:endParaRPr>
          </a:p>
        </p:txBody>
      </p:sp>
      <p:pic>
        <p:nvPicPr>
          <p:cNvPr id="4" name="Content Placeholder 4" descr="IMG_DataPostcardFront_V1_20150910.pdf"/>
          <p:cNvPicPr>
            <a:picLocks noGrp="1" noChangeAspect="1"/>
          </p:cNvPicPr>
          <p:nvPr/>
        </p:nvPicPr>
        <p:blipFill rotWithShape="1">
          <a:blip r:embed="rId2">
            <a:extLst>
              <a:ext uri="{28A0092B-C50C-407E-A947-70E740481C1C}">
                <a14:useLocalDpi xmlns:a14="http://schemas.microsoft.com/office/drawing/2010/main" val="0"/>
              </a:ext>
            </a:extLst>
          </a:blip>
          <a:srcRect l="150" r="760"/>
          <a:stretch/>
        </p:blipFill>
        <p:spPr>
          <a:xfrm>
            <a:off x="1511660" y="1110592"/>
            <a:ext cx="6120680" cy="4636816"/>
          </a:xfrm>
          <a:prstGeom prst="rect">
            <a:avLst/>
          </a:prstGeom>
          <a:ln>
            <a:noFill/>
          </a:ln>
          <a:effectLst>
            <a:outerShdw blurRad="292100" dist="139700" dir="2700000" algn="tl" rotWithShape="0">
              <a:srgbClr val="333333">
                <a:alpha val="65000"/>
              </a:srgbClr>
            </a:outerShdw>
          </a:effectLst>
        </p:spPr>
      </p:pic>
      <p:sp>
        <p:nvSpPr>
          <p:cNvPr id="3" name="Rectangle 2"/>
          <p:cNvSpPr/>
          <p:nvPr/>
        </p:nvSpPr>
        <p:spPr>
          <a:xfrm>
            <a:off x="2232248" y="6093296"/>
            <a:ext cx="4572000" cy="646331"/>
          </a:xfrm>
          <a:prstGeom prst="rect">
            <a:avLst/>
          </a:prstGeom>
        </p:spPr>
        <p:txBody>
          <a:bodyPr>
            <a:spAutoFit/>
          </a:bodyPr>
          <a:lstStyle/>
          <a:p>
            <a:pPr algn="ctr"/>
            <a:r>
              <a:rPr lang="en-GB" u="sng" dirty="0" smtClean="0">
                <a:uFill>
                  <a:solidFill>
                    <a:srgbClr val="57C4CD"/>
                  </a:solidFill>
                </a:uFill>
                <a:latin typeface="PT Sans" panose="020B0604020202020204" charset="0"/>
              </a:rPr>
              <a:t>www.data.cam.ac.uk</a:t>
            </a:r>
            <a:endParaRPr lang="en-GB" sz="2000" dirty="0">
              <a:latin typeface="PT Sans" panose="020B0604020202020204" charset="0"/>
            </a:endParaRPr>
          </a:p>
          <a:p>
            <a:pPr algn="ctr"/>
            <a:r>
              <a:rPr lang="en-GB" u="sng" dirty="0">
                <a:uFill>
                  <a:solidFill>
                    <a:srgbClr val="57C4CD"/>
                  </a:solidFill>
                </a:uFill>
                <a:latin typeface="PT Sans" panose="020B0604020202020204" charset="0"/>
              </a:rPr>
              <a:t>info@data.cam.ac.uk</a:t>
            </a:r>
          </a:p>
        </p:txBody>
      </p:sp>
    </p:spTree>
    <p:extLst>
      <p:ext uri="{BB962C8B-B14F-4D97-AF65-F5344CB8AC3E}">
        <p14:creationId xmlns:p14="http://schemas.microsoft.com/office/powerpoint/2010/main" val="118820044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3508" y="2475393"/>
            <a:ext cx="8856984" cy="34264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40" tIns="50740" rIns="50740" bIns="50740" numCol="1" spcCol="38056" rtlCol="0" anchor="ctr">
            <a:spAutoFit/>
          </a:bodyPr>
          <a:lstStyle/>
          <a:p>
            <a:pPr marL="40591" marR="40591" algn="ctr" latinLnBrk="1" hangingPunct="0">
              <a:lnSpc>
                <a:spcPct val="150000"/>
              </a:lnSpc>
            </a:pPr>
            <a:r>
              <a:rPr lang="en-GB" sz="2400" dirty="0">
                <a:uFill>
                  <a:solidFill>
                    <a:srgbClr val="57C4CD"/>
                  </a:solidFill>
                </a:uFill>
                <a:latin typeface="PT Sans" panose="020B0503020203020204" pitchFamily="34" charset="0"/>
                <a:cs typeface="Arial" panose="020B0604020202020204" pitchFamily="34" charset="0"/>
                <a:sym typeface="PT Sans"/>
              </a:rPr>
              <a:t>Enquiries about research data: </a:t>
            </a:r>
            <a:r>
              <a:rPr lang="en-GB" sz="2400" u="sng" dirty="0" smtClean="0">
                <a:uFill>
                  <a:solidFill>
                    <a:srgbClr val="57C4CD"/>
                  </a:solidFill>
                </a:uFill>
                <a:latin typeface="PT Sans" panose="020B0503020203020204" pitchFamily="34" charset="0"/>
                <a:cs typeface="Arial" panose="020B0604020202020204" pitchFamily="34" charset="0"/>
                <a:sym typeface="PT Sans"/>
                <a:hlinkClick r:id="rId2"/>
              </a:rPr>
              <a:t>info@data.cam.ac.uk</a:t>
            </a:r>
            <a:endParaRPr lang="en-GB" sz="2400" u="sng" dirty="0" smtClean="0">
              <a:uFill>
                <a:solidFill>
                  <a:srgbClr val="57C4CD"/>
                </a:solidFill>
              </a:uFill>
              <a:latin typeface="PT Sans" panose="020B0503020203020204" pitchFamily="34" charset="0"/>
              <a:cs typeface="Arial" panose="020B0604020202020204" pitchFamily="34" charset="0"/>
              <a:sym typeface="PT Sans"/>
            </a:endParaRPr>
          </a:p>
          <a:p>
            <a:pPr marL="40591" marR="40591" algn="ctr" latinLnBrk="1" hangingPunct="0">
              <a:lnSpc>
                <a:spcPct val="150000"/>
              </a:lnSpc>
            </a:pPr>
            <a:endParaRPr lang="en-GB" sz="2400" u="sng" dirty="0">
              <a:effectLst>
                <a:outerShdw blurRad="38100" dist="38100" dir="2700000" algn="tl">
                  <a:srgbClr val="000000">
                    <a:alpha val="43137"/>
                  </a:srgbClr>
                </a:outerShdw>
              </a:effectLst>
              <a:uFill>
                <a:solidFill>
                  <a:srgbClr val="57C4CD"/>
                </a:solidFill>
              </a:uFill>
              <a:latin typeface="PT Sans" panose="020B0503020203020204" pitchFamily="34" charset="0"/>
              <a:cs typeface="Arial" panose="020B0604020202020204" pitchFamily="34" charset="0"/>
              <a:sym typeface="PT Sans"/>
            </a:endParaRPr>
          </a:p>
          <a:p>
            <a:pPr marL="40591" marR="40591" algn="ctr" latinLnBrk="1" hangingPunct="0">
              <a:lnSpc>
                <a:spcPct val="150000"/>
              </a:lnSpc>
            </a:pPr>
            <a:r>
              <a:rPr lang="en-GB" sz="2400" dirty="0" smtClean="0">
                <a:uFill>
                  <a:solidFill>
                    <a:srgbClr val="57C4CD"/>
                  </a:solidFill>
                </a:uFill>
                <a:latin typeface="PT Sans" panose="020B0503020203020204" pitchFamily="34" charset="0"/>
                <a:cs typeface="Arial" panose="020B0604020202020204" pitchFamily="34" charset="0"/>
                <a:sym typeface="PT Sans"/>
                <a:hlinkClick r:id="rId3"/>
              </a:rPr>
              <a:t>www.data.cam.ac.uk</a:t>
            </a:r>
            <a:endParaRPr lang="en-GB" sz="2400" dirty="0" smtClean="0">
              <a:uFill>
                <a:solidFill>
                  <a:srgbClr val="57C4CD"/>
                </a:solidFill>
              </a:uFill>
              <a:latin typeface="PT Sans" panose="020B0503020203020204" pitchFamily="34" charset="0"/>
              <a:cs typeface="Arial" panose="020B0604020202020204" pitchFamily="34" charset="0"/>
              <a:sym typeface="PT Sans"/>
            </a:endParaRPr>
          </a:p>
          <a:p>
            <a:pPr marL="40591" marR="40591" algn="ctr" latinLnBrk="1" hangingPunct="0">
              <a:lnSpc>
                <a:spcPct val="150000"/>
              </a:lnSpc>
            </a:pPr>
            <a:endParaRPr lang="en-GB" sz="2400" dirty="0" smtClean="0">
              <a:uFill>
                <a:solidFill>
                  <a:srgbClr val="57C4CD"/>
                </a:solidFill>
              </a:uFill>
              <a:latin typeface="PT Sans" panose="020B0503020203020204" pitchFamily="34" charset="0"/>
              <a:cs typeface="Arial" panose="020B0604020202020204" pitchFamily="34" charset="0"/>
              <a:sym typeface="PT Sans"/>
            </a:endParaRPr>
          </a:p>
          <a:p>
            <a:pPr marL="40591" marR="40591" algn="ctr" latinLnBrk="1" hangingPunct="0">
              <a:lnSpc>
                <a:spcPct val="150000"/>
              </a:lnSpc>
            </a:pPr>
            <a:r>
              <a:rPr lang="en-GB" sz="2800" dirty="0" smtClean="0">
                <a:uFill>
                  <a:solidFill>
                    <a:srgbClr val="57C4CD"/>
                  </a:solidFill>
                </a:uFill>
                <a:latin typeface="PT Sans" panose="020B0503020203020204" pitchFamily="34" charset="0"/>
                <a:cs typeface="Arial" panose="020B0604020202020204" pitchFamily="34" charset="0"/>
                <a:sym typeface="PT Sans"/>
              </a:rPr>
              <a:t>@</a:t>
            </a:r>
            <a:r>
              <a:rPr lang="en-GB" sz="2800" dirty="0" err="1" smtClean="0">
                <a:uFill>
                  <a:solidFill>
                    <a:srgbClr val="57C4CD"/>
                  </a:solidFill>
                </a:uFill>
                <a:latin typeface="PT Sans" panose="020B0503020203020204" pitchFamily="34" charset="0"/>
                <a:cs typeface="Arial" panose="020B0604020202020204" pitchFamily="34" charset="0"/>
                <a:sym typeface="PT Sans"/>
              </a:rPr>
              <a:t>CamOpenData</a:t>
            </a:r>
            <a:endParaRPr lang="en-GB" sz="2800" dirty="0" smtClean="0">
              <a:uFill>
                <a:solidFill>
                  <a:srgbClr val="57C4CD"/>
                </a:solidFill>
              </a:uFill>
              <a:latin typeface="PT Sans" panose="020B0503020203020204" pitchFamily="34" charset="0"/>
              <a:cs typeface="Arial" panose="020B0604020202020204" pitchFamily="34" charset="0"/>
              <a:sym typeface="PT Sans"/>
            </a:endParaRPr>
          </a:p>
          <a:p>
            <a:pPr marL="40591" marR="40591" algn="ctr" latinLnBrk="1" hangingPunct="0">
              <a:lnSpc>
                <a:spcPct val="150000"/>
              </a:lnSpc>
            </a:pPr>
            <a:endParaRPr lang="en-GB" sz="2000" dirty="0">
              <a:uFill>
                <a:solidFill>
                  <a:srgbClr val="57C4CD"/>
                </a:solidFill>
              </a:uFill>
              <a:latin typeface="Arial" panose="020B0604020202020204" pitchFamily="34" charset="0"/>
              <a:cs typeface="Arial" panose="020B0604020202020204" pitchFamily="34" charset="0"/>
              <a:sym typeface="PT Sans"/>
            </a:endParaRPr>
          </a:p>
        </p:txBody>
      </p:sp>
      <p:pic>
        <p:nvPicPr>
          <p:cNvPr id="7" name="Picture 2" descr="https://g.twimg.com/Twitter_logo_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9752" y="4437112"/>
            <a:ext cx="772351" cy="627918"/>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132439" y="912410"/>
            <a:ext cx="2879123" cy="830997"/>
          </a:xfrm>
          <a:prstGeom prst="rect">
            <a:avLst/>
          </a:prstGeom>
          <a:noFill/>
        </p:spPr>
        <p:txBody>
          <a:bodyPr wrap="none" rtlCol="0">
            <a:spAutoFit/>
          </a:bodyPr>
          <a:lstStyle/>
          <a:p>
            <a:pPr algn="ctr"/>
            <a:r>
              <a:rPr lang="en-GB" sz="4800" dirty="0" smtClean="0">
                <a:latin typeface="PT Sans" panose="020B0604020202020204" charset="0"/>
              </a:rPr>
              <a:t>Thank you</a:t>
            </a:r>
            <a:endParaRPr lang="en-GB" sz="4800" dirty="0">
              <a:latin typeface="PT Sans" panose="020B0604020202020204" charset="0"/>
            </a:endParaRPr>
          </a:p>
        </p:txBody>
      </p:sp>
    </p:spTree>
    <p:extLst>
      <p:ext uri="{BB962C8B-B14F-4D97-AF65-F5344CB8AC3E}">
        <p14:creationId xmlns:p14="http://schemas.microsoft.com/office/powerpoint/2010/main" val="34070933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804" y="782706"/>
            <a:ext cx="8100392" cy="60752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txBox="1">
            <a:spLocks/>
          </p:cNvSpPr>
          <p:nvPr/>
        </p:nvSpPr>
        <p:spPr>
          <a:xfrm>
            <a:off x="899592" y="199090"/>
            <a:ext cx="7772400" cy="45352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PT Sans" panose="020B0503020203020204" pitchFamily="34" charset="0"/>
                <a:ea typeface="+mj-ea"/>
                <a:cs typeface="+mj-cs"/>
              </a:defRPr>
            </a:lvl1pPr>
          </a:lstStyle>
          <a:p>
            <a:r>
              <a:rPr lang="en-US" sz="2800" cap="none" dirty="0" smtClean="0"/>
              <a:t>Sharing your research is A Good Thing</a:t>
            </a:r>
            <a:endParaRPr lang="en-GB" sz="2800" cap="none" dirty="0"/>
          </a:p>
        </p:txBody>
      </p:sp>
    </p:spTree>
    <p:extLst>
      <p:ext uri="{BB962C8B-B14F-4D97-AF65-F5344CB8AC3E}">
        <p14:creationId xmlns:p14="http://schemas.microsoft.com/office/powerpoint/2010/main" val="42490522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lgn="ctr">
              <a:buNone/>
            </a:pPr>
            <a:r>
              <a:rPr lang="en-GB" sz="4400" dirty="0" smtClean="0"/>
              <a:t>Some other very important reasons to share</a:t>
            </a:r>
          </a:p>
        </p:txBody>
      </p:sp>
    </p:spTree>
    <p:extLst>
      <p:ext uri="{BB962C8B-B14F-4D97-AF65-F5344CB8AC3E}">
        <p14:creationId xmlns:p14="http://schemas.microsoft.com/office/powerpoint/2010/main" val="871083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2132856"/>
            <a:ext cx="8229600" cy="1368152"/>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PT Sans" panose="020B0503020203020204" pitchFamily="34" charset="0"/>
                <a:ea typeface="+mj-ea"/>
                <a:cs typeface="+mj-cs"/>
              </a:defRPr>
            </a:lvl1pPr>
          </a:lstStyle>
          <a:p>
            <a:r>
              <a:rPr lang="en-GB" sz="3200" dirty="0" smtClean="0">
                <a:solidFill>
                  <a:srgbClr val="F6862A"/>
                </a:solidFill>
              </a:rPr>
              <a:t>Research relies on the principle that we share our findings</a:t>
            </a:r>
            <a:endParaRPr lang="en-GB" sz="3200" dirty="0">
              <a:solidFill>
                <a:srgbClr val="F6862A"/>
              </a:solidFill>
            </a:endParaRPr>
          </a:p>
        </p:txBody>
      </p:sp>
      <p:sp>
        <p:nvSpPr>
          <p:cNvPr id="5" name="Title 1"/>
          <p:cNvSpPr txBox="1">
            <a:spLocks/>
          </p:cNvSpPr>
          <p:nvPr/>
        </p:nvSpPr>
        <p:spPr>
          <a:xfrm>
            <a:off x="457200" y="3717032"/>
            <a:ext cx="8229600" cy="1368152"/>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PT Sans" panose="020B0503020203020204" pitchFamily="34" charset="0"/>
                <a:ea typeface="+mj-ea"/>
                <a:cs typeface="+mj-cs"/>
              </a:defRPr>
            </a:lvl1pPr>
          </a:lstStyle>
          <a:p>
            <a:r>
              <a:rPr lang="en-GB" sz="3200" i="1" dirty="0" smtClean="0"/>
              <a:t>Ideas and results need to be shared to move human knowledge forward</a:t>
            </a:r>
            <a:endParaRPr lang="en-GB" sz="3200" i="1" dirty="0"/>
          </a:p>
        </p:txBody>
      </p:sp>
      <p:sp>
        <p:nvSpPr>
          <p:cNvPr id="6" name="Title 1"/>
          <p:cNvSpPr txBox="1">
            <a:spLocks/>
          </p:cNvSpPr>
          <p:nvPr/>
        </p:nvSpPr>
        <p:spPr>
          <a:xfrm>
            <a:off x="971600" y="199090"/>
            <a:ext cx="7772400" cy="45352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PT Sans" panose="020B0503020203020204" pitchFamily="34" charset="0"/>
                <a:ea typeface="+mj-ea"/>
                <a:cs typeface="+mj-cs"/>
              </a:defRPr>
            </a:lvl1pPr>
          </a:lstStyle>
          <a:p>
            <a:r>
              <a:rPr lang="en-US" sz="2400" dirty="0" smtClean="0"/>
              <a:t>Open Research is fundamental to being an academic</a:t>
            </a:r>
            <a:endParaRPr lang="en-GB" sz="2400" cap="none" dirty="0"/>
          </a:p>
        </p:txBody>
      </p:sp>
    </p:spTree>
    <p:extLst>
      <p:ext uri="{BB962C8B-B14F-4D97-AF65-F5344CB8AC3E}">
        <p14:creationId xmlns:p14="http://schemas.microsoft.com/office/powerpoint/2010/main" val="39894784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899592" y="199090"/>
            <a:ext cx="7772400" cy="45352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PT Sans" panose="020B0503020203020204" pitchFamily="34" charset="0"/>
                <a:ea typeface="+mj-ea"/>
                <a:cs typeface="+mj-cs"/>
              </a:defRPr>
            </a:lvl1pPr>
          </a:lstStyle>
          <a:p>
            <a:r>
              <a:rPr lang="en-GB" sz="2000" dirty="0" smtClean="0"/>
              <a:t>Science </a:t>
            </a:r>
            <a:r>
              <a:rPr lang="en-GB" sz="2000" dirty="0"/>
              <a:t>relies on the principle that we share our findings</a:t>
            </a:r>
          </a:p>
        </p:txBody>
      </p:sp>
      <p:sp>
        <p:nvSpPr>
          <p:cNvPr id="3" name="Rectangle 2"/>
          <p:cNvSpPr/>
          <p:nvPr/>
        </p:nvSpPr>
        <p:spPr>
          <a:xfrm>
            <a:off x="179512" y="5842306"/>
            <a:ext cx="8424936" cy="923330"/>
          </a:xfrm>
          <a:prstGeom prst="rect">
            <a:avLst/>
          </a:prstGeom>
        </p:spPr>
        <p:txBody>
          <a:bodyPr wrap="square">
            <a:spAutoFit/>
          </a:bodyPr>
          <a:lstStyle/>
          <a:p>
            <a:r>
              <a:rPr lang="en-GB" dirty="0">
                <a:latin typeface="PT Sans" panose="020B0604020202020204" charset="0"/>
              </a:rPr>
              <a:t>From Dr Eric </a:t>
            </a:r>
            <a:r>
              <a:rPr lang="en-GB" dirty="0" smtClean="0">
                <a:latin typeface="PT Sans" panose="020B0604020202020204" charset="0"/>
              </a:rPr>
              <a:t>Turner: </a:t>
            </a:r>
            <a:r>
              <a:rPr lang="en-GB" dirty="0" smtClean="0">
                <a:latin typeface="PT Sans" panose="020B0604020202020204" charset="0"/>
                <a:hlinkClick r:id="rId2"/>
              </a:rPr>
              <a:t>https</a:t>
            </a:r>
            <a:r>
              <a:rPr lang="en-GB" dirty="0">
                <a:latin typeface="PT Sans" panose="020B0604020202020204" charset="0"/>
                <a:hlinkClick r:id="rId2"/>
              </a:rPr>
              <a:t>://figshare.com/articles/Peer_review_After_Results_are_Known_Are_we_PARKing_the_Cart_Before_the_Horse_/</a:t>
            </a:r>
            <a:r>
              <a:rPr lang="en-GB" dirty="0" smtClean="0">
                <a:latin typeface="PT Sans" panose="020B0604020202020204" charset="0"/>
                <a:hlinkClick r:id="rId2"/>
              </a:rPr>
              <a:t>3381379</a:t>
            </a:r>
            <a:r>
              <a:rPr lang="en-GB" dirty="0" smtClean="0">
                <a:latin typeface="PT Sans" panose="020B0604020202020204" charset="0"/>
              </a:rPr>
              <a:t> </a:t>
            </a:r>
            <a:endParaRPr lang="en-GB" dirty="0">
              <a:latin typeface="PT Sans" panose="020B0604020202020204" charset="0"/>
            </a:endParaRPr>
          </a:p>
        </p:txBody>
      </p:sp>
      <p:pic>
        <p:nvPicPr>
          <p:cNvPr id="6" name="Content Placeholder 3" descr="The Wall per FDA - renumber.png"/>
          <p:cNvPicPr>
            <a:picLocks noGrp="1" noChangeAspect="1"/>
          </p:cNvPicPr>
          <p:nvPr>
            <p:ph idx="1"/>
          </p:nvPr>
        </p:nvPicPr>
        <p:blipFill rotWithShape="1">
          <a:blip r:embed="rId3" cstate="print">
            <a:extLst>
              <a:ext uri="{28A0092B-C50C-407E-A947-70E740481C1C}">
                <a14:useLocalDpi xmlns:a14="http://schemas.microsoft.com/office/drawing/2010/main"/>
              </a:ext>
            </a:extLst>
          </a:blip>
          <a:srcRect t="-1788" b="-4623"/>
          <a:stretch/>
        </p:blipFill>
        <p:spPr>
          <a:xfrm>
            <a:off x="1619672" y="1490450"/>
            <a:ext cx="6138556" cy="4351856"/>
          </a:xfrm>
        </p:spPr>
      </p:pic>
      <p:sp>
        <p:nvSpPr>
          <p:cNvPr id="8" name="Rectangle 7"/>
          <p:cNvSpPr/>
          <p:nvPr/>
        </p:nvSpPr>
        <p:spPr>
          <a:xfrm>
            <a:off x="167488" y="863695"/>
            <a:ext cx="8292944" cy="830997"/>
          </a:xfrm>
          <a:prstGeom prst="rect">
            <a:avLst/>
          </a:prstGeom>
        </p:spPr>
        <p:txBody>
          <a:bodyPr wrap="square">
            <a:spAutoFit/>
          </a:bodyPr>
          <a:lstStyle/>
          <a:p>
            <a:r>
              <a:rPr lang="en-US" sz="2400" b="1" dirty="0" smtClean="0">
                <a:latin typeface="PT Sans" panose="020B0604020202020204" charset="0"/>
              </a:rPr>
              <a:t>FDA record of clinical trials with 12 antidepressants:</a:t>
            </a:r>
          </a:p>
          <a:p>
            <a:r>
              <a:rPr lang="en-US" sz="2400" b="1" dirty="0" smtClean="0">
                <a:latin typeface="PT Sans" panose="020B0604020202020204" charset="0"/>
              </a:rPr>
              <a:t>Only positive results published </a:t>
            </a:r>
            <a:endParaRPr lang="en-GB" sz="2400" b="1" dirty="0">
              <a:latin typeface="PT Sans" panose="020B0604020202020204" charset="0"/>
            </a:endParaRPr>
          </a:p>
        </p:txBody>
      </p:sp>
    </p:spTree>
    <p:extLst>
      <p:ext uri="{BB962C8B-B14F-4D97-AF65-F5344CB8AC3E}">
        <p14:creationId xmlns:p14="http://schemas.microsoft.com/office/powerpoint/2010/main" val="39418038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899592" y="199090"/>
            <a:ext cx="7772400" cy="45352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PT Sans" panose="020B0503020203020204" pitchFamily="34" charset="0"/>
                <a:ea typeface="+mj-ea"/>
                <a:cs typeface="+mj-cs"/>
              </a:defRPr>
            </a:lvl1pPr>
          </a:lstStyle>
          <a:p>
            <a:pPr algn="r"/>
            <a:r>
              <a:rPr lang="en-GB" sz="1800" dirty="0" smtClean="0">
                <a:solidFill>
                  <a:srgbClr val="A9998F"/>
                </a:solidFill>
              </a:rPr>
              <a:t>Selfish reason: share once and don’t be bothered</a:t>
            </a:r>
            <a:endParaRPr lang="en-GB" sz="1800" dirty="0">
              <a:solidFill>
                <a:srgbClr val="A9998F"/>
              </a:solidFill>
            </a:endParaRPr>
          </a:p>
        </p:txBody>
      </p:sp>
      <p:pic>
        <p:nvPicPr>
          <p:cNvPr id="7" name="Picture 6"/>
          <p:cNvPicPr>
            <a:picLocks noChangeAspect="1"/>
          </p:cNvPicPr>
          <p:nvPr/>
        </p:nvPicPr>
        <p:blipFill>
          <a:blip r:embed="rId2"/>
          <a:stretch>
            <a:fillRect/>
          </a:stretch>
        </p:blipFill>
        <p:spPr>
          <a:xfrm>
            <a:off x="1331640" y="4234260"/>
            <a:ext cx="7408956" cy="1953470"/>
          </a:xfrm>
          <a:prstGeom prst="rect">
            <a:avLst/>
          </a:prstGeom>
        </p:spPr>
      </p:pic>
      <p:pic>
        <p:nvPicPr>
          <p:cNvPr id="9" name="Picture 8"/>
          <p:cNvPicPr>
            <a:picLocks noChangeAspect="1"/>
          </p:cNvPicPr>
          <p:nvPr/>
        </p:nvPicPr>
        <p:blipFill>
          <a:blip r:embed="rId3"/>
          <a:stretch>
            <a:fillRect/>
          </a:stretch>
        </p:blipFill>
        <p:spPr>
          <a:xfrm>
            <a:off x="1187624" y="3058317"/>
            <a:ext cx="7008664" cy="541495"/>
          </a:xfrm>
          <a:prstGeom prst="rect">
            <a:avLst/>
          </a:prstGeom>
        </p:spPr>
      </p:pic>
      <p:sp>
        <p:nvSpPr>
          <p:cNvPr id="10" name="TextBox 9"/>
          <p:cNvSpPr txBox="1"/>
          <p:nvPr/>
        </p:nvSpPr>
        <p:spPr>
          <a:xfrm>
            <a:off x="3910690" y="3577482"/>
            <a:ext cx="1728192" cy="584775"/>
          </a:xfrm>
          <a:prstGeom prst="rect">
            <a:avLst/>
          </a:prstGeom>
          <a:noFill/>
        </p:spPr>
        <p:txBody>
          <a:bodyPr wrap="square" rtlCol="0">
            <a:spAutoFit/>
          </a:bodyPr>
          <a:lstStyle/>
          <a:p>
            <a:r>
              <a:rPr lang="en-GB" sz="3200" b="1" dirty="0" smtClean="0"/>
              <a:t>or</a:t>
            </a:r>
            <a:endParaRPr lang="en-GB" sz="3200" b="1" dirty="0"/>
          </a:p>
        </p:txBody>
      </p:sp>
      <p:pic>
        <p:nvPicPr>
          <p:cNvPr id="2" name="Picture 1"/>
          <p:cNvPicPr>
            <a:picLocks noChangeAspect="1"/>
          </p:cNvPicPr>
          <p:nvPr/>
        </p:nvPicPr>
        <p:blipFill>
          <a:blip r:embed="rId4"/>
          <a:stretch>
            <a:fillRect/>
          </a:stretch>
        </p:blipFill>
        <p:spPr>
          <a:xfrm>
            <a:off x="2083641" y="1788712"/>
            <a:ext cx="5904954" cy="945467"/>
          </a:xfrm>
          <a:prstGeom prst="rect">
            <a:avLst/>
          </a:prstGeom>
        </p:spPr>
      </p:pic>
      <p:pic>
        <p:nvPicPr>
          <p:cNvPr id="3" name="Picture 2"/>
          <p:cNvPicPr>
            <a:picLocks noChangeAspect="1"/>
          </p:cNvPicPr>
          <p:nvPr/>
        </p:nvPicPr>
        <p:blipFill>
          <a:blip r:embed="rId5"/>
          <a:stretch>
            <a:fillRect/>
          </a:stretch>
        </p:blipFill>
        <p:spPr>
          <a:xfrm>
            <a:off x="179513" y="910782"/>
            <a:ext cx="3888431" cy="1011442"/>
          </a:xfrm>
          <a:prstGeom prst="rect">
            <a:avLst/>
          </a:prstGeom>
        </p:spPr>
      </p:pic>
      <p:sp>
        <p:nvSpPr>
          <p:cNvPr id="4" name="Rectangle 3"/>
          <p:cNvSpPr/>
          <p:nvPr/>
        </p:nvSpPr>
        <p:spPr>
          <a:xfrm>
            <a:off x="2483768" y="6324969"/>
            <a:ext cx="4143827" cy="369332"/>
          </a:xfrm>
          <a:prstGeom prst="rect">
            <a:avLst/>
          </a:prstGeom>
        </p:spPr>
        <p:txBody>
          <a:bodyPr wrap="none">
            <a:spAutoFit/>
          </a:bodyPr>
          <a:lstStyle/>
          <a:p>
            <a:r>
              <a:rPr lang="en-GB" dirty="0">
                <a:hlinkClick r:id="rId6"/>
              </a:rPr>
              <a:t>http://</a:t>
            </a:r>
            <a:r>
              <a:rPr lang="en-GB" dirty="0" smtClean="0">
                <a:hlinkClick r:id="rId6"/>
              </a:rPr>
              <a:t>dx.doi.org/10.1101/gr.201541.115</a:t>
            </a:r>
            <a:r>
              <a:rPr lang="en-GB" dirty="0" smtClean="0"/>
              <a:t>  </a:t>
            </a:r>
            <a:endParaRPr lang="en-GB" dirty="0"/>
          </a:p>
        </p:txBody>
      </p:sp>
    </p:spTree>
    <p:extLst>
      <p:ext uri="{BB962C8B-B14F-4D97-AF65-F5344CB8AC3E}">
        <p14:creationId xmlns:p14="http://schemas.microsoft.com/office/powerpoint/2010/main" val="36945081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47664" y="987764"/>
            <a:ext cx="6192688" cy="5321556"/>
          </a:xfrm>
          <a:prstGeom prst="rect">
            <a:avLst/>
          </a:prstGeom>
        </p:spPr>
      </p:pic>
      <p:sp>
        <p:nvSpPr>
          <p:cNvPr id="6" name="Title 1"/>
          <p:cNvSpPr txBox="1">
            <a:spLocks/>
          </p:cNvSpPr>
          <p:nvPr/>
        </p:nvSpPr>
        <p:spPr>
          <a:xfrm>
            <a:off x="899592" y="199090"/>
            <a:ext cx="7772400" cy="45352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PT Sans" panose="020B0503020203020204" pitchFamily="34" charset="0"/>
                <a:ea typeface="+mj-ea"/>
                <a:cs typeface="+mj-cs"/>
              </a:defRPr>
            </a:lvl1pPr>
          </a:lstStyle>
          <a:p>
            <a:pPr algn="r"/>
            <a:r>
              <a:rPr lang="en-GB" sz="1800" dirty="0" smtClean="0">
                <a:solidFill>
                  <a:srgbClr val="A9998F"/>
                </a:solidFill>
              </a:rPr>
              <a:t>Selfish reason: share once and don’t be bothered</a:t>
            </a:r>
            <a:endParaRPr lang="en-GB" sz="1800" dirty="0">
              <a:solidFill>
                <a:srgbClr val="A9998F"/>
              </a:solidFill>
            </a:endParaRPr>
          </a:p>
        </p:txBody>
      </p:sp>
      <p:sp>
        <p:nvSpPr>
          <p:cNvPr id="2" name="Rectangle 1"/>
          <p:cNvSpPr/>
          <p:nvPr/>
        </p:nvSpPr>
        <p:spPr>
          <a:xfrm>
            <a:off x="1259632" y="6453336"/>
            <a:ext cx="6534472" cy="369332"/>
          </a:xfrm>
          <a:prstGeom prst="rect">
            <a:avLst/>
          </a:prstGeom>
        </p:spPr>
        <p:txBody>
          <a:bodyPr wrap="square">
            <a:spAutoFit/>
          </a:bodyPr>
          <a:lstStyle/>
          <a:p>
            <a:r>
              <a:rPr lang="en-GB" dirty="0">
                <a:hlinkClick r:id="rId3"/>
              </a:rPr>
              <a:t>http://</a:t>
            </a:r>
            <a:r>
              <a:rPr lang="en-GB" dirty="0" smtClean="0">
                <a:hlinkClick r:id="rId3"/>
              </a:rPr>
              <a:t>www.ncbi.nlm.nih.gov/geo/query/acc.cgi?acc=GSE75164</a:t>
            </a:r>
            <a:r>
              <a:rPr lang="en-GB" dirty="0" smtClean="0"/>
              <a:t> </a:t>
            </a:r>
            <a:endParaRPr lang="en-GB" dirty="0"/>
          </a:p>
        </p:txBody>
      </p:sp>
    </p:spTree>
    <p:extLst>
      <p:ext uri="{BB962C8B-B14F-4D97-AF65-F5344CB8AC3E}">
        <p14:creationId xmlns:p14="http://schemas.microsoft.com/office/powerpoint/2010/main" val="383141945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2282</TotalTime>
  <Words>755</Words>
  <Application>Microsoft Macintosh PowerPoint</Application>
  <PresentationFormat>On-screen Show (4:3)</PresentationFormat>
  <Paragraphs>163</Paragraphs>
  <Slides>38</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Calibri</vt:lpstr>
      <vt:lpstr>PT Sans</vt:lpstr>
      <vt:lpstr>Arial</vt:lpstr>
      <vt:lpstr>Arial</vt:lpstr>
      <vt:lpstr>Office Theme</vt:lpstr>
      <vt:lpstr>Research data sharing and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Protection against misconduct</vt:lpstr>
      <vt:lpstr>PowerPoint Presentation</vt:lpstr>
      <vt:lpstr>Open Access to publications</vt:lpstr>
      <vt:lpstr>PowerPoint Presentation</vt:lpstr>
      <vt:lpstr>Open Access to research data</vt:lpstr>
      <vt:lpstr>Data management plans: compulsory part of grant applications</vt:lpstr>
      <vt:lpstr>PowerPoint Presentation</vt:lpstr>
      <vt:lpstr>What is personal data?</vt:lpstr>
      <vt:lpstr>PowerPoint Presentation</vt:lpstr>
      <vt:lpstr>How to handle personal data?</vt:lpstr>
      <vt:lpstr>PowerPoint Presentation</vt:lpstr>
      <vt:lpstr>PowerPoint Presentation</vt:lpstr>
      <vt:lpstr>Cambridge support for data management and sharing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http://osc.cam.ac.uk/author-tools/managing-your-online-presence/getting-orcid </vt:lpstr>
      <vt:lpstr>PowerPoint Presentation</vt:lpstr>
      <vt:lpstr>Next steps</vt:lpstr>
      <vt:lpstr>Take-home message:</vt:lpstr>
      <vt:lpstr>PowerPoint Presentation</vt:lpstr>
    </vt:vector>
  </TitlesOfParts>
  <Company>Cambridge University Library</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Philip Boyes</dc:creator>
  <cp:lastModifiedBy>Rosie Higman</cp:lastModifiedBy>
  <cp:revision>272</cp:revision>
  <dcterms:created xsi:type="dcterms:W3CDTF">2016-05-13T10:59:10Z</dcterms:created>
  <dcterms:modified xsi:type="dcterms:W3CDTF">2016-12-05T09:55:21Z</dcterms:modified>
</cp:coreProperties>
</file>